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0" r:id="rId6"/>
    <p:sldMasterId id="2147483652" r:id="rId7"/>
    <p:sldMasterId id="2147483654" r:id="rId8"/>
  </p:sldMasterIdLst>
  <p:notesMasterIdLst>
    <p:notesMasterId r:id="rId25"/>
  </p:notesMasterIdLst>
  <p:handoutMasterIdLst>
    <p:handoutMasterId r:id="rId26"/>
  </p:handoutMasterIdLst>
  <p:sldIdLst>
    <p:sldId id="260" r:id="rId9"/>
    <p:sldId id="300" r:id="rId10"/>
    <p:sldId id="288" r:id="rId11"/>
    <p:sldId id="303" r:id="rId12"/>
    <p:sldId id="304" r:id="rId13"/>
    <p:sldId id="305" r:id="rId14"/>
    <p:sldId id="298" r:id="rId15"/>
    <p:sldId id="299" r:id="rId16"/>
    <p:sldId id="293" r:id="rId17"/>
    <p:sldId id="306" r:id="rId18"/>
    <p:sldId id="302" r:id="rId19"/>
    <p:sldId id="307" r:id="rId20"/>
    <p:sldId id="309" r:id="rId21"/>
    <p:sldId id="297" r:id="rId22"/>
    <p:sldId id="290" r:id="rId23"/>
    <p:sldId id="310" r:id="rId24"/>
  </p:sldIdLst>
  <p:sldSz cx="9144000" cy="6858000" type="screen4x3"/>
  <p:notesSz cx="6845300" cy="9982200"/>
  <p:custDataLst>
    <p:tags r:id="rId27"/>
  </p:custDataLst>
  <p:defaultTextStyle>
    <a:defPPr>
      <a:defRPr lang="sv-SE"/>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4">
          <p15:clr>
            <a:srgbClr val="A4A3A4"/>
          </p15:clr>
        </p15:guide>
        <p15:guide id="2" pos="215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nberg, Emma" initials="WE" lastIdx="5" clrIdx="0">
    <p:extLst>
      <p:ext uri="{19B8F6BF-5375-455C-9EA6-DF929625EA0E}">
        <p15:presenceInfo xmlns:p15="http://schemas.microsoft.com/office/powerpoint/2012/main" userId="S-1-5-21-527237240-1500820517-725345543-549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1B"/>
    <a:srgbClr val="FDCA00"/>
    <a:srgbClr val="FFD900"/>
    <a:srgbClr val="EA7F31"/>
    <a:srgbClr val="EC7E31"/>
    <a:srgbClr val="DC9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5940" autoAdjust="0"/>
  </p:normalViewPr>
  <p:slideViewPr>
    <p:cSldViewPr>
      <p:cViewPr varScale="1">
        <p:scale>
          <a:sx n="78" d="100"/>
          <a:sy n="78" d="100"/>
        </p:scale>
        <p:origin x="108" y="12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notesViewPr>
    <p:cSldViewPr>
      <p:cViewPr varScale="1">
        <p:scale>
          <a:sx n="81" d="100"/>
          <a:sy n="81" d="100"/>
        </p:scale>
        <p:origin x="-3948" y="-84"/>
      </p:cViewPr>
      <p:guideLst>
        <p:guide orient="horz" pos="3144"/>
        <p:guide pos="2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670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7171" name="Rectangle 3"/>
          <p:cNvSpPr>
            <a:spLocks noGrp="1" noChangeArrowheads="1"/>
          </p:cNvSpPr>
          <p:nvPr>
            <p:ph type="dt" sz="quarter" idx="1"/>
          </p:nvPr>
        </p:nvSpPr>
        <p:spPr bwMode="auto">
          <a:xfrm>
            <a:off x="3878263" y="0"/>
            <a:ext cx="29670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7172" name="Rectangle 4"/>
          <p:cNvSpPr>
            <a:spLocks noGrp="1" noChangeArrowheads="1"/>
          </p:cNvSpPr>
          <p:nvPr>
            <p:ph type="ftr" sz="quarter" idx="2"/>
          </p:nvPr>
        </p:nvSpPr>
        <p:spPr bwMode="auto">
          <a:xfrm>
            <a:off x="0" y="9483725"/>
            <a:ext cx="29670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7173" name="Rectangle 5"/>
          <p:cNvSpPr>
            <a:spLocks noGrp="1" noChangeArrowheads="1"/>
          </p:cNvSpPr>
          <p:nvPr>
            <p:ph type="sldNum" sz="quarter" idx="3"/>
          </p:nvPr>
        </p:nvSpPr>
        <p:spPr bwMode="auto">
          <a:xfrm>
            <a:off x="3878263" y="9483725"/>
            <a:ext cx="29670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4099CC03-0A68-4FE0-901C-BABC70936B6A}" type="slidenum">
              <a:rPr lang="sv-SE"/>
              <a:pPr/>
              <a:t>‹#›</a:t>
            </a:fld>
            <a:endParaRPr lang="sv-SE"/>
          </a:p>
        </p:txBody>
      </p:sp>
    </p:spTree>
    <p:extLst>
      <p:ext uri="{BB962C8B-B14F-4D97-AF65-F5344CB8AC3E}">
        <p14:creationId xmlns:p14="http://schemas.microsoft.com/office/powerpoint/2010/main" val="66022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074"/>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18435" name="Rectangle 3075"/>
          <p:cNvSpPr>
            <a:spLocks noGrp="1" noChangeArrowheads="1"/>
          </p:cNvSpPr>
          <p:nvPr>
            <p:ph type="dt" idx="1"/>
          </p:nvPr>
        </p:nvSpPr>
        <p:spPr bwMode="auto">
          <a:xfrm>
            <a:off x="388620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18436" name="Rectangle 3076"/>
          <p:cNvSpPr>
            <a:spLocks noGrp="1" noRot="1" noChangeAspect="1" noChangeArrowheads="1" noTextEdit="1"/>
          </p:cNvSpPr>
          <p:nvPr>
            <p:ph type="sldImg" idx="2"/>
          </p:nvPr>
        </p:nvSpPr>
        <p:spPr bwMode="auto">
          <a:xfrm>
            <a:off x="939800" y="762000"/>
            <a:ext cx="4978400" cy="3733800"/>
          </a:xfrm>
          <a:prstGeom prst="rect">
            <a:avLst/>
          </a:prstGeom>
          <a:noFill/>
          <a:ln w="9525">
            <a:solidFill>
              <a:srgbClr val="000000"/>
            </a:solidFill>
            <a:miter lim="800000"/>
            <a:headEnd/>
            <a:tailEnd/>
          </a:ln>
          <a:effectLst/>
        </p:spPr>
      </p:sp>
      <p:sp>
        <p:nvSpPr>
          <p:cNvPr id="18437" name="Rectangle 3077"/>
          <p:cNvSpPr>
            <a:spLocks noGrp="1" noChangeArrowheads="1"/>
          </p:cNvSpPr>
          <p:nvPr>
            <p:ph type="body" sz="quarter" idx="3"/>
          </p:nvPr>
        </p:nvSpPr>
        <p:spPr bwMode="auto">
          <a:xfrm>
            <a:off x="914400" y="4724400"/>
            <a:ext cx="5029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438" name="Rectangle 3078"/>
          <p:cNvSpPr>
            <a:spLocks noGrp="1" noChangeArrowheads="1"/>
          </p:cNvSpPr>
          <p:nvPr>
            <p:ph type="ftr" sz="quarter" idx="4"/>
          </p:nvPr>
        </p:nvSpPr>
        <p:spPr bwMode="auto">
          <a:xfrm>
            <a:off x="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18439" name="Rectangle 3079"/>
          <p:cNvSpPr>
            <a:spLocks noGrp="1" noChangeArrowheads="1"/>
          </p:cNvSpPr>
          <p:nvPr>
            <p:ph type="sldNum" sz="quarter" idx="5"/>
          </p:nvPr>
        </p:nvSpPr>
        <p:spPr bwMode="auto">
          <a:xfrm>
            <a:off x="388620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FEE2625-1DD8-4C13-A5BB-5C2E4DEB1102}" type="slidenum">
              <a:rPr lang="sv-SE"/>
              <a:pPr/>
              <a:t>‹#›</a:t>
            </a:fld>
            <a:endParaRPr lang="sv-SE"/>
          </a:p>
        </p:txBody>
      </p:sp>
    </p:spTree>
    <p:extLst>
      <p:ext uri="{BB962C8B-B14F-4D97-AF65-F5344CB8AC3E}">
        <p14:creationId xmlns:p14="http://schemas.microsoft.com/office/powerpoint/2010/main" val="1788888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FEE2625-1DD8-4C13-A5BB-5C2E4DEB1102}" type="slidenum">
              <a:rPr lang="sv-SE" smtClean="0">
                <a:solidFill>
                  <a:prstClr val="black"/>
                </a:solidFill>
              </a:rPr>
              <a:pPr/>
              <a:t>1</a:t>
            </a:fld>
            <a:endParaRPr lang="sv-SE">
              <a:solidFill>
                <a:prstClr val="black"/>
              </a:solidFill>
            </a:endParaRPr>
          </a:p>
        </p:txBody>
      </p:sp>
    </p:spTree>
    <p:extLst>
      <p:ext uri="{BB962C8B-B14F-4D97-AF65-F5344CB8AC3E}">
        <p14:creationId xmlns:p14="http://schemas.microsoft.com/office/powerpoint/2010/main" val="1732614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11</a:t>
            </a:fld>
            <a:endParaRPr lang="sv-SE"/>
          </a:p>
        </p:txBody>
      </p:sp>
    </p:spTree>
    <p:extLst>
      <p:ext uri="{BB962C8B-B14F-4D97-AF65-F5344CB8AC3E}">
        <p14:creationId xmlns:p14="http://schemas.microsoft.com/office/powerpoint/2010/main" val="27831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12</a:t>
            </a:fld>
            <a:endParaRPr lang="sv-SE"/>
          </a:p>
        </p:txBody>
      </p:sp>
    </p:spTree>
    <p:extLst>
      <p:ext uri="{BB962C8B-B14F-4D97-AF65-F5344CB8AC3E}">
        <p14:creationId xmlns:p14="http://schemas.microsoft.com/office/powerpoint/2010/main" val="1525513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13</a:t>
            </a:fld>
            <a:endParaRPr lang="sv-SE"/>
          </a:p>
        </p:txBody>
      </p:sp>
    </p:spTree>
    <p:extLst>
      <p:ext uri="{BB962C8B-B14F-4D97-AF65-F5344CB8AC3E}">
        <p14:creationId xmlns:p14="http://schemas.microsoft.com/office/powerpoint/2010/main" val="398252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15</a:t>
            </a:fld>
            <a:endParaRPr lang="sv-SE"/>
          </a:p>
        </p:txBody>
      </p:sp>
    </p:spTree>
    <p:extLst>
      <p:ext uri="{BB962C8B-B14F-4D97-AF65-F5344CB8AC3E}">
        <p14:creationId xmlns:p14="http://schemas.microsoft.com/office/powerpoint/2010/main" val="39592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2</a:t>
            </a:fld>
            <a:endParaRPr lang="sv-SE"/>
          </a:p>
        </p:txBody>
      </p:sp>
    </p:spTree>
    <p:extLst>
      <p:ext uri="{BB962C8B-B14F-4D97-AF65-F5344CB8AC3E}">
        <p14:creationId xmlns:p14="http://schemas.microsoft.com/office/powerpoint/2010/main" val="358599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3</a:t>
            </a:fld>
            <a:endParaRPr lang="sv-SE"/>
          </a:p>
        </p:txBody>
      </p:sp>
    </p:spTree>
    <p:extLst>
      <p:ext uri="{BB962C8B-B14F-4D97-AF65-F5344CB8AC3E}">
        <p14:creationId xmlns:p14="http://schemas.microsoft.com/office/powerpoint/2010/main" val="221443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4</a:t>
            </a:fld>
            <a:endParaRPr lang="sv-SE"/>
          </a:p>
        </p:txBody>
      </p:sp>
    </p:spTree>
    <p:extLst>
      <p:ext uri="{BB962C8B-B14F-4D97-AF65-F5344CB8AC3E}">
        <p14:creationId xmlns:p14="http://schemas.microsoft.com/office/powerpoint/2010/main" val="298524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5</a:t>
            </a:fld>
            <a:endParaRPr lang="sv-SE"/>
          </a:p>
        </p:txBody>
      </p:sp>
    </p:spTree>
    <p:extLst>
      <p:ext uri="{BB962C8B-B14F-4D97-AF65-F5344CB8AC3E}">
        <p14:creationId xmlns:p14="http://schemas.microsoft.com/office/powerpoint/2010/main" val="91320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6</a:t>
            </a:fld>
            <a:endParaRPr lang="sv-SE"/>
          </a:p>
        </p:txBody>
      </p:sp>
    </p:spTree>
    <p:extLst>
      <p:ext uri="{BB962C8B-B14F-4D97-AF65-F5344CB8AC3E}">
        <p14:creationId xmlns:p14="http://schemas.microsoft.com/office/powerpoint/2010/main" val="106028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7</a:t>
            </a:fld>
            <a:endParaRPr lang="sv-SE"/>
          </a:p>
        </p:txBody>
      </p:sp>
    </p:spTree>
    <p:extLst>
      <p:ext uri="{BB962C8B-B14F-4D97-AF65-F5344CB8AC3E}">
        <p14:creationId xmlns:p14="http://schemas.microsoft.com/office/powerpoint/2010/main" val="191549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9</a:t>
            </a:fld>
            <a:endParaRPr lang="sv-SE"/>
          </a:p>
        </p:txBody>
      </p:sp>
    </p:spTree>
    <p:extLst>
      <p:ext uri="{BB962C8B-B14F-4D97-AF65-F5344CB8AC3E}">
        <p14:creationId xmlns:p14="http://schemas.microsoft.com/office/powerpoint/2010/main" val="359673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10</a:t>
            </a:fld>
            <a:endParaRPr lang="sv-SE"/>
          </a:p>
        </p:txBody>
      </p:sp>
    </p:spTree>
    <p:extLst>
      <p:ext uri="{BB962C8B-B14F-4D97-AF65-F5344CB8AC3E}">
        <p14:creationId xmlns:p14="http://schemas.microsoft.com/office/powerpoint/2010/main" val="1827962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200400" y="188913"/>
            <a:ext cx="5715000" cy="2055812"/>
          </a:xfrm>
        </p:spPr>
        <p:txBody>
          <a:bodyPr anchor="b"/>
          <a:lstStyle>
            <a:lvl1pPr>
              <a:defRPr b="0">
                <a:latin typeface="Arial Black" pitchFamily="34" charset="0"/>
              </a:defRPr>
            </a:lvl1pPr>
          </a:lstStyle>
          <a:p>
            <a:r>
              <a:rPr lang="sv-SE"/>
              <a:t>Klicka här för att ändra format</a:t>
            </a:r>
          </a:p>
        </p:txBody>
      </p:sp>
      <p:sp>
        <p:nvSpPr>
          <p:cNvPr id="15363" name="Rectangle 3"/>
          <p:cNvSpPr>
            <a:spLocks noGrp="1" noChangeArrowheads="1"/>
          </p:cNvSpPr>
          <p:nvPr>
            <p:ph type="subTitle" idx="1"/>
          </p:nvPr>
        </p:nvSpPr>
        <p:spPr>
          <a:xfrm>
            <a:off x="3200400" y="2667000"/>
            <a:ext cx="5715000" cy="2971800"/>
          </a:xfrm>
          <a:noFill/>
        </p:spPr>
        <p:txBody>
          <a:bodyPr lIns="0" tIns="0" rIns="0" bIns="0"/>
          <a:lstStyle>
            <a:lvl1pPr marL="0" indent="0">
              <a:buFontTx/>
              <a:buNone/>
              <a:defRPr/>
            </a:lvl1pPr>
          </a:lstStyle>
          <a:p>
            <a:r>
              <a:rPr lang="sv-SE"/>
              <a:t>Klicka här för att ändra format på underrubrik i bakgrunden</a:t>
            </a:r>
          </a:p>
        </p:txBody>
      </p:sp>
      <p:sp>
        <p:nvSpPr>
          <p:cNvPr id="15364" name="Rectangle 4"/>
          <p:cNvSpPr>
            <a:spLocks noGrp="1" noChangeArrowheads="1"/>
          </p:cNvSpPr>
          <p:nvPr>
            <p:ph type="dt" sz="half" idx="2"/>
          </p:nvPr>
        </p:nvSpPr>
        <p:spPr/>
        <p:txBody>
          <a:bodyPr/>
          <a:lstStyle>
            <a:lvl1pPr>
              <a:defRPr/>
            </a:lvl1pPr>
          </a:lstStyle>
          <a:p>
            <a:endParaRPr lang="sv-SE"/>
          </a:p>
        </p:txBody>
      </p:sp>
      <p:sp>
        <p:nvSpPr>
          <p:cNvPr id="15366" name="Rectangle 6"/>
          <p:cNvSpPr>
            <a:spLocks noGrp="1" noChangeArrowheads="1"/>
          </p:cNvSpPr>
          <p:nvPr>
            <p:ph type="sldNum" sz="quarter" idx="4"/>
          </p:nvPr>
        </p:nvSpPr>
        <p:spPr/>
        <p:txBody>
          <a:bodyPr/>
          <a:lstStyle>
            <a:lvl1pPr>
              <a:defRPr/>
            </a:lvl1pPr>
          </a:lstStyle>
          <a:p>
            <a:fld id="{01CBA474-F9D6-49A5-ABE8-16828E6B12A0}" type="slidenum">
              <a:rPr lang="sv-SE"/>
              <a:pPr/>
              <a:t>‹#›</a:t>
            </a:fld>
            <a:endParaRPr lang="sv-SE"/>
          </a:p>
        </p:txBody>
      </p:sp>
      <p:sp>
        <p:nvSpPr>
          <p:cNvPr id="15367" name="Rectangle 7"/>
          <p:cNvSpPr>
            <a:spLocks noChangeArrowheads="1"/>
          </p:cNvSpPr>
          <p:nvPr/>
        </p:nvSpPr>
        <p:spPr bwMode="auto">
          <a:xfrm>
            <a:off x="0" y="0"/>
            <a:ext cx="2879725" cy="2159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15371" name="Picture 11" descr="ligg"/>
          <p:cNvPicPr>
            <a:picLocks noChangeAspect="1" noChangeArrowheads="1"/>
          </p:cNvPicPr>
          <p:nvPr/>
        </p:nvPicPr>
        <p:blipFill>
          <a:blip r:embed="rId2" cstate="print"/>
          <a:srcRect/>
          <a:stretch>
            <a:fillRect/>
          </a:stretch>
        </p:blipFill>
        <p:spPr bwMode="auto">
          <a:xfrm>
            <a:off x="323850" y="6253163"/>
            <a:ext cx="1619250" cy="34448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A98AEE8C-A199-41A7-B184-28B82AFCAA48}"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386317E-04A6-4579-8EF4-5144A4F297E5}" type="slidenum">
              <a:rPr lang="sv-SE"/>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3203575" y="188913"/>
            <a:ext cx="5715000" cy="2055812"/>
          </a:xfrm>
        </p:spPr>
        <p:txBody>
          <a:bodyPr anchor="b"/>
          <a:lstStyle>
            <a:lvl1pPr>
              <a:defRPr>
                <a:latin typeface="Arial Black" pitchFamily="34" charset="0"/>
              </a:defRPr>
            </a:lvl1pPr>
          </a:lstStyle>
          <a:p>
            <a:r>
              <a:rPr lang="sv-SE"/>
              <a:t>Klicka här för att ändra format på bakgrundsrubriken</a:t>
            </a:r>
          </a:p>
        </p:txBody>
      </p:sp>
      <p:sp>
        <p:nvSpPr>
          <p:cNvPr id="56328" name="Rectangle 8"/>
          <p:cNvSpPr>
            <a:spLocks noGrp="1" noChangeArrowheads="1"/>
          </p:cNvSpPr>
          <p:nvPr>
            <p:ph type="subTitle" idx="1"/>
          </p:nvPr>
        </p:nvSpPr>
        <p:spPr>
          <a:xfrm>
            <a:off x="3200400" y="2667000"/>
            <a:ext cx="5715000" cy="2971800"/>
          </a:xfrm>
        </p:spPr>
        <p:txBody>
          <a:bodyPr/>
          <a:lstStyle>
            <a:lvl1pPr marL="0" indent="0">
              <a:buFontTx/>
              <a:buNone/>
              <a:defRPr/>
            </a:lvl1pPr>
          </a:lstStyle>
          <a:p>
            <a:r>
              <a:rPr lang="sv-SE"/>
              <a:t>Klicka här för att ändra format på underrubrik i bakgrunden</a:t>
            </a:r>
          </a:p>
        </p:txBody>
      </p:sp>
      <p:sp>
        <p:nvSpPr>
          <p:cNvPr id="56329" name="Rectangle 9"/>
          <p:cNvSpPr>
            <a:spLocks noGrp="1" noChangeArrowheads="1"/>
          </p:cNvSpPr>
          <p:nvPr>
            <p:ph type="dt" sz="half" idx="2"/>
          </p:nvPr>
        </p:nvSpPr>
        <p:spPr/>
        <p:txBody>
          <a:bodyPr/>
          <a:lstStyle>
            <a:lvl1pPr>
              <a:defRPr/>
            </a:lvl1pPr>
          </a:lstStyle>
          <a:p>
            <a:endParaRPr lang="sv-SE"/>
          </a:p>
        </p:txBody>
      </p:sp>
      <p:sp>
        <p:nvSpPr>
          <p:cNvPr id="56330" name="Rectangle 10"/>
          <p:cNvSpPr>
            <a:spLocks noGrp="1" noChangeArrowheads="1"/>
          </p:cNvSpPr>
          <p:nvPr>
            <p:ph type="sldNum" sz="quarter" idx="4"/>
          </p:nvPr>
        </p:nvSpPr>
        <p:spPr/>
        <p:txBody>
          <a:bodyPr/>
          <a:lstStyle>
            <a:lvl1pPr>
              <a:defRPr/>
            </a:lvl1pPr>
          </a:lstStyle>
          <a:p>
            <a:fld id="{E6A16ED3-43AA-42FD-B03D-1C542D37AD70}" type="slidenum">
              <a:rPr lang="sv-SE"/>
              <a:pPr/>
              <a:t>‹#›</a:t>
            </a:fld>
            <a:endParaRPr lang="sv-SE"/>
          </a:p>
        </p:txBody>
      </p:sp>
      <p:sp>
        <p:nvSpPr>
          <p:cNvPr id="56331" name="Rectangle 11"/>
          <p:cNvSpPr>
            <a:spLocks noChangeArrowheads="1"/>
          </p:cNvSpPr>
          <p:nvPr userDrawn="1"/>
        </p:nvSpPr>
        <p:spPr bwMode="auto">
          <a:xfrm>
            <a:off x="0" y="0"/>
            <a:ext cx="2879725" cy="2159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56332"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B022CF4-6C19-4A3A-BC03-E4C52FDFA96C}" type="slidenum">
              <a:rPr lang="sv-SE"/>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698188EC-6209-488B-88C5-106600E68BC3}" type="slidenum">
              <a:rPr lang="sv-SE"/>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1A842FB-563A-4F48-97E8-6486700E14E5}" type="slidenum">
              <a:rPr lang="sv-SE"/>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bildnummer 7"/>
          <p:cNvSpPr>
            <a:spLocks noGrp="1"/>
          </p:cNvSpPr>
          <p:nvPr>
            <p:ph type="sldNum" sz="quarter" idx="11"/>
          </p:nvPr>
        </p:nvSpPr>
        <p:spPr/>
        <p:txBody>
          <a:bodyPr/>
          <a:lstStyle>
            <a:lvl1pPr>
              <a:defRPr/>
            </a:lvl1pPr>
          </a:lstStyle>
          <a:p>
            <a:fld id="{2F09D053-0DD1-4455-919E-B92BF389C5FC}" type="slidenum">
              <a:rPr lang="sv-SE"/>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3208601C-223C-4704-9DD8-968F10FCE3EF}" type="slidenum">
              <a:rPr lang="sv-SE"/>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30FF09FB-1CD1-4F17-9157-097B64E35455}" type="slidenum">
              <a:rPr lang="sv-SE"/>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E31E0D18-3350-416B-928E-D89821124115}"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ABA58008-0BF1-4306-8D2F-666B0748070A}" type="slidenum">
              <a:rPr lang="sv-SE"/>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B9C564CB-5E64-4631-A6CA-8050EB111D9E}" type="slidenum">
              <a:rPr lang="sv-SE"/>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B5086152-3C2A-494B-8C5F-6BB65B3CDD7A}" type="slidenum">
              <a:rPr lang="sv-SE"/>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6CDD70FF-7B75-45BF-8294-77977B1AA2DE}" type="slidenum">
              <a:rPr lang="sv-SE"/>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200400" y="188913"/>
            <a:ext cx="5715000" cy="2055812"/>
          </a:xfrm>
        </p:spPr>
        <p:txBody>
          <a:bodyPr anchor="b"/>
          <a:lstStyle>
            <a:lvl1pPr>
              <a:defRPr b="0">
                <a:latin typeface="Arial Black" pitchFamily="34" charset="0"/>
              </a:defRPr>
            </a:lvl1pPr>
          </a:lstStyle>
          <a:p>
            <a:r>
              <a:rPr lang="sv-SE"/>
              <a:t>Klicka här för att ändra format på bakgrundsrubriken</a:t>
            </a:r>
          </a:p>
        </p:txBody>
      </p:sp>
      <p:sp>
        <p:nvSpPr>
          <p:cNvPr id="58371" name="Rectangle 3"/>
          <p:cNvSpPr>
            <a:spLocks noGrp="1" noChangeArrowheads="1"/>
          </p:cNvSpPr>
          <p:nvPr>
            <p:ph type="subTitle" idx="1"/>
          </p:nvPr>
        </p:nvSpPr>
        <p:spPr>
          <a:xfrm>
            <a:off x="3200400" y="2667000"/>
            <a:ext cx="5715000" cy="2971800"/>
          </a:xfrm>
          <a:noFill/>
        </p:spPr>
        <p:txBody>
          <a:bodyPr lIns="0" tIns="0" rIns="0" bIns="0"/>
          <a:lstStyle>
            <a:lvl1pPr>
              <a:defRPr/>
            </a:lvl1pPr>
          </a:lstStyle>
          <a:p>
            <a:r>
              <a:rPr lang="sv-SE"/>
              <a:t>Klicka här för att ändra format på underrubrik i bakgrunden</a:t>
            </a:r>
          </a:p>
        </p:txBody>
      </p:sp>
      <p:sp>
        <p:nvSpPr>
          <p:cNvPr id="58372" name="Rectangle 4"/>
          <p:cNvSpPr>
            <a:spLocks noGrp="1" noChangeArrowheads="1"/>
          </p:cNvSpPr>
          <p:nvPr>
            <p:ph type="dt" sz="half" idx="2"/>
          </p:nvPr>
        </p:nvSpPr>
        <p:spPr/>
        <p:txBody>
          <a:bodyPr/>
          <a:lstStyle>
            <a:lvl1pPr>
              <a:defRPr/>
            </a:lvl1pPr>
          </a:lstStyle>
          <a:p>
            <a:endParaRPr lang="sv-SE"/>
          </a:p>
        </p:txBody>
      </p:sp>
      <p:sp>
        <p:nvSpPr>
          <p:cNvPr id="58373" name="Rectangle 5"/>
          <p:cNvSpPr>
            <a:spLocks noGrp="1" noChangeArrowheads="1"/>
          </p:cNvSpPr>
          <p:nvPr>
            <p:ph type="sldNum" sz="quarter" idx="4"/>
          </p:nvPr>
        </p:nvSpPr>
        <p:spPr/>
        <p:txBody>
          <a:bodyPr/>
          <a:lstStyle>
            <a:lvl1pPr>
              <a:defRPr/>
            </a:lvl1pPr>
          </a:lstStyle>
          <a:p>
            <a:fld id="{70320FC7-5F3F-4362-835B-9498AB82E242}" type="slidenum">
              <a:rPr lang="sv-SE"/>
              <a:pPr/>
              <a:t>‹#›</a:t>
            </a:fld>
            <a:endParaRPr lang="sv-SE"/>
          </a:p>
        </p:txBody>
      </p:sp>
      <p:sp>
        <p:nvSpPr>
          <p:cNvPr id="58374" name="Rectangle 6"/>
          <p:cNvSpPr>
            <a:spLocks noChangeArrowheads="1"/>
          </p:cNvSpPr>
          <p:nvPr/>
        </p:nvSpPr>
        <p:spPr bwMode="auto">
          <a:xfrm>
            <a:off x="0" y="0"/>
            <a:ext cx="2879725" cy="2159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58375" name="Picture 7" descr="ligg"/>
          <p:cNvPicPr>
            <a:picLocks noChangeAspect="1" noChangeArrowheads="1"/>
          </p:cNvPicPr>
          <p:nvPr/>
        </p:nvPicPr>
        <p:blipFill>
          <a:blip r:embed="rId2" cstate="print"/>
          <a:srcRect/>
          <a:stretch>
            <a:fillRect/>
          </a:stretch>
        </p:blipFill>
        <p:spPr bwMode="auto">
          <a:xfrm>
            <a:off x="323850" y="6253163"/>
            <a:ext cx="1619250" cy="344487"/>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BABBEF0F-B67F-4A34-A14E-790531287C6A}" type="slidenum">
              <a:rPr lang="sv-SE"/>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0C14D232-1CB6-4303-845D-3EFB901354D9}" type="slidenum">
              <a:rPr lang="sv-SE"/>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C398347-77D5-4A33-BF17-66A9E5D03A22}" type="slidenum">
              <a:rPr lang="sv-SE"/>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bildnummer 7"/>
          <p:cNvSpPr>
            <a:spLocks noGrp="1"/>
          </p:cNvSpPr>
          <p:nvPr>
            <p:ph type="sldNum" sz="quarter" idx="11"/>
          </p:nvPr>
        </p:nvSpPr>
        <p:spPr/>
        <p:txBody>
          <a:bodyPr/>
          <a:lstStyle>
            <a:lvl1pPr>
              <a:defRPr/>
            </a:lvl1pPr>
          </a:lstStyle>
          <a:p>
            <a:fld id="{D206D869-202C-49A8-A00D-7624EB6C38B1}" type="slidenum">
              <a:rPr lang="sv-SE"/>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EE708F95-A36C-41A9-99CC-B9B45EA9DA1D}" type="slidenum">
              <a:rPr lang="sv-SE"/>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F0476A4B-A93F-46E7-B0E0-5626BD646006}"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354DC7B7-A412-447E-815F-17DFA7FF51CE}" type="slidenum">
              <a:rPr lang="sv-SE"/>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5A6EDBE5-BBEC-4B6C-B644-5C75DAF50BAD}" type="slidenum">
              <a:rPr lang="sv-SE"/>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E530F24D-E04C-4993-AC75-D729C7F86043}" type="slidenum">
              <a:rPr lang="sv-SE"/>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35B13093-A715-4553-8CF6-0B0997A24D25}" type="slidenum">
              <a:rPr lang="sv-SE"/>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3C2FD554-2400-4952-9795-5E03F488F083}" type="slidenum">
              <a:rPr lang="sv-SE"/>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200400" y="188913"/>
            <a:ext cx="5715000" cy="2055812"/>
          </a:xfrm>
        </p:spPr>
        <p:txBody>
          <a:bodyPr anchor="b"/>
          <a:lstStyle>
            <a:lvl1pPr>
              <a:defRPr>
                <a:latin typeface="Arial Black" pitchFamily="34" charset="0"/>
              </a:defRPr>
            </a:lvl1pPr>
          </a:lstStyle>
          <a:p>
            <a:r>
              <a:rPr lang="sv-SE"/>
              <a:t>Klicka här för att ändra format på bakgrundsrubriken</a:t>
            </a:r>
          </a:p>
        </p:txBody>
      </p:sp>
      <p:sp>
        <p:nvSpPr>
          <p:cNvPr id="60419" name="Rectangle 3"/>
          <p:cNvSpPr>
            <a:spLocks noGrp="1" noChangeArrowheads="1"/>
          </p:cNvSpPr>
          <p:nvPr>
            <p:ph type="subTitle" idx="1"/>
          </p:nvPr>
        </p:nvSpPr>
        <p:spPr>
          <a:xfrm>
            <a:off x="3200400" y="2667000"/>
            <a:ext cx="5715000" cy="2971800"/>
          </a:xfrm>
        </p:spPr>
        <p:txBody>
          <a:bodyPr/>
          <a:lstStyle>
            <a:lvl1pPr>
              <a:defRPr/>
            </a:lvl1pPr>
          </a:lstStyle>
          <a:p>
            <a:r>
              <a:rPr lang="sv-SE"/>
              <a:t>Klicka här för att ändra format på underrubrik i bakgrunden</a:t>
            </a:r>
          </a:p>
        </p:txBody>
      </p:sp>
      <p:sp>
        <p:nvSpPr>
          <p:cNvPr id="60420" name="Rectangle 4"/>
          <p:cNvSpPr>
            <a:spLocks noGrp="1" noChangeArrowheads="1"/>
          </p:cNvSpPr>
          <p:nvPr>
            <p:ph type="dt" sz="half" idx="2"/>
          </p:nvPr>
        </p:nvSpPr>
        <p:spPr/>
        <p:txBody>
          <a:bodyPr/>
          <a:lstStyle>
            <a:lvl1pPr>
              <a:defRPr/>
            </a:lvl1pPr>
          </a:lstStyle>
          <a:p>
            <a:endParaRPr lang="sv-SE"/>
          </a:p>
        </p:txBody>
      </p:sp>
      <p:sp>
        <p:nvSpPr>
          <p:cNvPr id="60421" name="Rectangle 5"/>
          <p:cNvSpPr>
            <a:spLocks noGrp="1" noChangeArrowheads="1"/>
          </p:cNvSpPr>
          <p:nvPr>
            <p:ph type="sldNum" sz="quarter" idx="4"/>
          </p:nvPr>
        </p:nvSpPr>
        <p:spPr/>
        <p:txBody>
          <a:bodyPr/>
          <a:lstStyle>
            <a:lvl1pPr>
              <a:defRPr/>
            </a:lvl1pPr>
          </a:lstStyle>
          <a:p>
            <a:fld id="{FBDB2A49-E5F2-411E-94C9-87C735C5EF5D}" type="slidenum">
              <a:rPr lang="sv-SE"/>
              <a:pPr/>
              <a:t>‹#›</a:t>
            </a:fld>
            <a:endParaRPr lang="sv-SE"/>
          </a:p>
        </p:txBody>
      </p:sp>
      <p:sp>
        <p:nvSpPr>
          <p:cNvPr id="60422" name="Rectangle 6"/>
          <p:cNvSpPr>
            <a:spLocks noChangeArrowheads="1"/>
          </p:cNvSpPr>
          <p:nvPr userDrawn="1"/>
        </p:nvSpPr>
        <p:spPr bwMode="auto">
          <a:xfrm>
            <a:off x="0" y="0"/>
            <a:ext cx="2879725" cy="2159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60423" name="Picture 7"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E6C654D4-8A27-4758-A9BC-636492DB8B18}" type="slidenum">
              <a:rPr lang="sv-SE"/>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DFF63DF-0099-48BA-9031-C3B22A552C0C}" type="slidenum">
              <a:rPr lang="sv-SE"/>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141C9C77-ECEA-43D2-8550-7DB8DC394F2E}" type="slidenum">
              <a:rPr lang="sv-SE"/>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bildnummer 7"/>
          <p:cNvSpPr>
            <a:spLocks noGrp="1"/>
          </p:cNvSpPr>
          <p:nvPr>
            <p:ph type="sldNum" sz="quarter" idx="11"/>
          </p:nvPr>
        </p:nvSpPr>
        <p:spPr/>
        <p:txBody>
          <a:bodyPr/>
          <a:lstStyle>
            <a:lvl1pPr>
              <a:defRPr/>
            </a:lvl1pPr>
          </a:lstStyle>
          <a:p>
            <a:fld id="{4A85D1E9-DA66-4090-AAEA-46C443F7A089}" type="slidenum">
              <a:rPr lang="sv-SE"/>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115F013B-8AFD-451A-8EA5-F43D555E8597}"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BB3B8F09-21C9-4403-923D-6CB7BC6E6896}" type="slidenum">
              <a:rPr lang="sv-SE"/>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FFC11D7A-CCC3-4783-9B18-064D1EE5C115}" type="slidenum">
              <a:rPr lang="sv-SE"/>
              <a:pPr/>
              <a:t>‹#›</a:t>
            </a:fld>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DF3CC805-3480-47DC-89EF-7766A887B906}" type="slidenum">
              <a:rPr lang="sv-SE"/>
              <a:pPr/>
              <a:t>‹#›</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16827991-29C4-4838-9D7C-BF09F1D87EB8}" type="slidenum">
              <a:rPr lang="sv-SE"/>
              <a:pPr/>
              <a:t>‹#›</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E2EB069A-BDCE-47DF-9ADF-613F059D6EA6}" type="slidenum">
              <a:rPr lang="sv-SE"/>
              <a:pPr/>
              <a:t>‹#›</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DC0919D4-BA05-4F16-B9BA-A8C3D63D99B7}"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bildnummer 7"/>
          <p:cNvSpPr>
            <a:spLocks noGrp="1"/>
          </p:cNvSpPr>
          <p:nvPr>
            <p:ph type="sldNum" sz="quarter" idx="11"/>
          </p:nvPr>
        </p:nvSpPr>
        <p:spPr/>
        <p:txBody>
          <a:bodyPr/>
          <a:lstStyle>
            <a:lvl1pPr>
              <a:defRPr/>
            </a:lvl1pPr>
          </a:lstStyle>
          <a:p>
            <a:fld id="{58AEE777-A868-443A-9B51-D6EA928838C2}"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BA1584BA-F058-4897-B5B0-1A9226C6C7F3}"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DF92CFF1-EA48-489B-A3DA-ECB9E3DC7D2A}"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780C6B9F-4789-48C3-B15E-AFC729782AE8}"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88C8B8E-3BE3-42D1-9E4D-4ACCCFA11A10}"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71500"/>
            <a:ext cx="7629525"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762000" y="1773238"/>
            <a:ext cx="7629525" cy="4176712"/>
          </a:xfrm>
          <a:prstGeom prst="rect">
            <a:avLst/>
          </a:prstGeom>
          <a:solidFill>
            <a:schemeClr val="accent1">
              <a:alpha val="20000"/>
            </a:schemeClr>
          </a:solidFill>
          <a:ln w="9525">
            <a:noFill/>
            <a:miter lim="800000"/>
            <a:headEnd/>
            <a:tailEnd/>
          </a:ln>
          <a:effectLst/>
        </p:spPr>
        <p:txBody>
          <a:bodyPr vert="horz" wrap="square" lIns="180000" tIns="180000" rIns="180000" bIns="10800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1037" name="Picture 13" descr="ligg"/>
          <p:cNvPicPr>
            <a:picLocks noChangeAspect="1" noChangeArrowheads="1"/>
          </p:cNvPicPr>
          <p:nvPr/>
        </p:nvPicPr>
        <p:blipFill>
          <a:blip r:embed="rId13" cstate="print"/>
          <a:srcRect/>
          <a:stretch>
            <a:fillRect/>
          </a:stretch>
        </p:blipFill>
        <p:spPr bwMode="auto">
          <a:xfrm>
            <a:off x="323850" y="6253163"/>
            <a:ext cx="1619250" cy="344487"/>
          </a:xfrm>
          <a:prstGeom prst="rect">
            <a:avLst/>
          </a:prstGeom>
          <a:noFill/>
        </p:spPr>
      </p:pic>
      <p:sp>
        <p:nvSpPr>
          <p:cNvPr id="1040" name="Rectangle 16"/>
          <p:cNvSpPr>
            <a:spLocks noGrp="1" noChangeArrowheads="1"/>
          </p:cNvSpPr>
          <p:nvPr>
            <p:ph type="dt" sz="half" idx="2"/>
          </p:nvPr>
        </p:nvSpPr>
        <p:spPr bwMode="auto">
          <a:xfrm>
            <a:off x="3198813" y="6164263"/>
            <a:ext cx="1905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1041" name="Rectangle 17"/>
          <p:cNvSpPr>
            <a:spLocks noGrp="1" noChangeArrowheads="1"/>
          </p:cNvSpPr>
          <p:nvPr>
            <p:ph type="sldNum" sz="quarter" idx="4"/>
          </p:nvPr>
        </p:nvSpPr>
        <p:spPr bwMode="auto">
          <a:xfrm>
            <a:off x="7124700" y="6164263"/>
            <a:ext cx="17716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679C96E5-2C98-4EAF-A68C-B4C04A74483A}"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lnSpc>
          <a:spcPts val="4000"/>
        </a:lnSpc>
        <a:spcBef>
          <a:spcPct val="0"/>
        </a:spcBef>
        <a:spcAft>
          <a:spcPct val="0"/>
        </a:spcAft>
        <a:defRPr sz="3600" b="1">
          <a:solidFill>
            <a:schemeClr val="tx2"/>
          </a:solidFill>
          <a:latin typeface="Arial" charset="0"/>
        </a:defRPr>
      </a:lvl2pPr>
      <a:lvl3pPr algn="l" rtl="0" eaLnBrk="1" fontAlgn="base" hangingPunct="1">
        <a:lnSpc>
          <a:spcPts val="4000"/>
        </a:lnSpc>
        <a:spcBef>
          <a:spcPct val="0"/>
        </a:spcBef>
        <a:spcAft>
          <a:spcPct val="0"/>
        </a:spcAft>
        <a:defRPr sz="3600" b="1">
          <a:solidFill>
            <a:schemeClr val="tx2"/>
          </a:solidFill>
          <a:latin typeface="Arial" charset="0"/>
        </a:defRPr>
      </a:lvl3pPr>
      <a:lvl4pPr algn="l" rtl="0" eaLnBrk="1" fontAlgn="base" hangingPunct="1">
        <a:lnSpc>
          <a:spcPts val="4000"/>
        </a:lnSpc>
        <a:spcBef>
          <a:spcPct val="0"/>
        </a:spcBef>
        <a:spcAft>
          <a:spcPct val="0"/>
        </a:spcAft>
        <a:defRPr sz="3600" b="1">
          <a:solidFill>
            <a:schemeClr val="tx2"/>
          </a:solidFill>
          <a:latin typeface="Arial" charset="0"/>
        </a:defRPr>
      </a:lvl4pPr>
      <a:lvl5pPr algn="l" rtl="0" eaLnBrk="1" fontAlgn="base" hangingPunct="1">
        <a:lnSpc>
          <a:spcPts val="4000"/>
        </a:lnSpc>
        <a:spcBef>
          <a:spcPct val="0"/>
        </a:spcBef>
        <a:spcAft>
          <a:spcPct val="0"/>
        </a:spcAft>
        <a:defRPr sz="3600" b="1">
          <a:solidFill>
            <a:schemeClr val="tx2"/>
          </a:solidFill>
          <a:latin typeface="Arial" charset="0"/>
        </a:defRPr>
      </a:lvl5pPr>
      <a:lvl6pPr marL="457200" algn="l" rtl="0" eaLnBrk="1" fontAlgn="base" hangingPunct="1">
        <a:lnSpc>
          <a:spcPts val="4000"/>
        </a:lnSpc>
        <a:spcBef>
          <a:spcPct val="0"/>
        </a:spcBef>
        <a:spcAft>
          <a:spcPct val="0"/>
        </a:spcAft>
        <a:defRPr sz="3600" b="1">
          <a:solidFill>
            <a:schemeClr val="tx2"/>
          </a:solidFill>
          <a:latin typeface="Arial" charset="0"/>
        </a:defRPr>
      </a:lvl6pPr>
      <a:lvl7pPr marL="914400" algn="l" rtl="0" eaLnBrk="1" fontAlgn="base" hangingPunct="1">
        <a:lnSpc>
          <a:spcPts val="4000"/>
        </a:lnSpc>
        <a:spcBef>
          <a:spcPct val="0"/>
        </a:spcBef>
        <a:spcAft>
          <a:spcPct val="0"/>
        </a:spcAft>
        <a:defRPr sz="3600" b="1">
          <a:solidFill>
            <a:schemeClr val="tx2"/>
          </a:solidFill>
          <a:latin typeface="Arial" charset="0"/>
        </a:defRPr>
      </a:lvl7pPr>
      <a:lvl8pPr marL="1371600" algn="l" rtl="0" eaLnBrk="1" fontAlgn="base" hangingPunct="1">
        <a:lnSpc>
          <a:spcPts val="4000"/>
        </a:lnSpc>
        <a:spcBef>
          <a:spcPct val="0"/>
        </a:spcBef>
        <a:spcAft>
          <a:spcPct val="0"/>
        </a:spcAft>
        <a:defRPr sz="3600" b="1">
          <a:solidFill>
            <a:schemeClr val="tx2"/>
          </a:solidFill>
          <a:latin typeface="Arial" charset="0"/>
        </a:defRPr>
      </a:lvl8pPr>
      <a:lvl9pPr marL="1828800" algn="l" rtl="0" eaLnBrk="1" fontAlgn="base" hangingPunct="1">
        <a:lnSpc>
          <a:spcPts val="4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40000"/>
        </a:spcBef>
        <a:spcAft>
          <a:spcPct val="0"/>
        </a:spcAft>
        <a:buChar char="•"/>
        <a:defRPr sz="2800">
          <a:solidFill>
            <a:schemeClr val="tx1"/>
          </a:solidFill>
          <a:latin typeface="+mn-lt"/>
          <a:ea typeface="+mn-ea"/>
          <a:cs typeface="+mn-cs"/>
        </a:defRPr>
      </a:lvl1pPr>
      <a:lvl2pPr marL="698500" indent="-354013" algn="l" rtl="0" eaLnBrk="1" fontAlgn="base" hangingPunct="1">
        <a:spcBef>
          <a:spcPct val="40000"/>
        </a:spcBef>
        <a:spcAft>
          <a:spcPct val="0"/>
        </a:spcAft>
        <a:buChar char="–"/>
        <a:defRPr sz="2600">
          <a:solidFill>
            <a:schemeClr val="tx1"/>
          </a:solidFill>
          <a:latin typeface="+mn-lt"/>
        </a:defRPr>
      </a:lvl2pPr>
      <a:lvl3pPr marL="963613" indent="-263525" algn="l" rtl="0" eaLnBrk="1" fontAlgn="base" hangingPunct="1">
        <a:spcBef>
          <a:spcPct val="40000"/>
        </a:spcBef>
        <a:spcAft>
          <a:spcPct val="0"/>
        </a:spcAft>
        <a:buChar char="•"/>
        <a:defRPr sz="2400">
          <a:solidFill>
            <a:schemeClr val="tx1"/>
          </a:solidFill>
          <a:latin typeface="+mn-lt"/>
        </a:defRPr>
      </a:lvl3pPr>
      <a:lvl4pPr marL="1214438" indent="-249238" algn="l" rtl="0" eaLnBrk="1" fontAlgn="base" hangingPunct="1">
        <a:spcBef>
          <a:spcPct val="4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21813497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5" imgW="270" imgH="270" progId="TCLayout.ActiveDocument.1">
                  <p:embed/>
                </p:oleObj>
              </mc:Choice>
              <mc:Fallback>
                <p:oleObj name="think-cell Slide" r:id="rId15" imgW="270" imgH="270" progId="TCLayout.ActiveDocument.1">
                  <p:embed/>
                  <p:pic>
                    <p:nvPicPr>
                      <p:cNvPr id="2" name="Object 1"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1202" name="Rectangle 2"/>
          <p:cNvSpPr>
            <a:spLocks noGrp="1" noChangeArrowheads="1"/>
          </p:cNvSpPr>
          <p:nvPr>
            <p:ph type="title"/>
          </p:nvPr>
        </p:nvSpPr>
        <p:spPr bwMode="auto">
          <a:xfrm>
            <a:off x="762000" y="571500"/>
            <a:ext cx="7629525"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51203" name="Rectangle 3"/>
          <p:cNvSpPr>
            <a:spLocks noGrp="1" noChangeArrowheads="1"/>
          </p:cNvSpPr>
          <p:nvPr>
            <p:ph type="body" idx="1"/>
          </p:nvPr>
        </p:nvSpPr>
        <p:spPr bwMode="auto">
          <a:xfrm>
            <a:off x="762000" y="1773238"/>
            <a:ext cx="7629525"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51204" name="Picture 4" descr="ligg"/>
          <p:cNvPicPr>
            <a:picLocks noChangeAspect="1" noChangeArrowheads="1"/>
          </p:cNvPicPr>
          <p:nvPr/>
        </p:nvPicPr>
        <p:blipFill>
          <a:blip r:embed="rId17" cstate="print"/>
          <a:srcRect/>
          <a:stretch>
            <a:fillRect/>
          </a:stretch>
        </p:blipFill>
        <p:spPr bwMode="auto">
          <a:xfrm>
            <a:off x="323850" y="6253163"/>
            <a:ext cx="1619250" cy="344487"/>
          </a:xfrm>
          <a:prstGeom prst="rect">
            <a:avLst/>
          </a:prstGeom>
          <a:noFill/>
        </p:spPr>
      </p:pic>
      <p:sp>
        <p:nvSpPr>
          <p:cNvPr id="51205" name="Rectangle 5"/>
          <p:cNvSpPr>
            <a:spLocks noGrp="1" noChangeArrowheads="1"/>
          </p:cNvSpPr>
          <p:nvPr>
            <p:ph type="dt" sz="half" idx="2"/>
          </p:nvPr>
        </p:nvSpPr>
        <p:spPr bwMode="auto">
          <a:xfrm>
            <a:off x="3198813" y="6164263"/>
            <a:ext cx="1905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51206" name="Rectangle 6"/>
          <p:cNvSpPr>
            <a:spLocks noGrp="1" noChangeArrowheads="1"/>
          </p:cNvSpPr>
          <p:nvPr>
            <p:ph type="sldNum" sz="quarter" idx="4"/>
          </p:nvPr>
        </p:nvSpPr>
        <p:spPr bwMode="auto">
          <a:xfrm>
            <a:off x="7124700" y="6164263"/>
            <a:ext cx="17716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4FB244A4-5FAB-41E7-8F13-75565648FC8E}"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5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lnSpc>
          <a:spcPts val="4000"/>
        </a:lnSpc>
        <a:spcBef>
          <a:spcPct val="0"/>
        </a:spcBef>
        <a:spcAft>
          <a:spcPct val="0"/>
        </a:spcAft>
        <a:defRPr sz="36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762000" y="571500"/>
            <a:ext cx="7629525"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57347" name="Rectangle 3"/>
          <p:cNvSpPr>
            <a:spLocks noGrp="1" noChangeArrowheads="1"/>
          </p:cNvSpPr>
          <p:nvPr>
            <p:ph type="body" idx="1"/>
          </p:nvPr>
        </p:nvSpPr>
        <p:spPr bwMode="auto">
          <a:xfrm>
            <a:off x="762000" y="1773238"/>
            <a:ext cx="7629525" cy="4176712"/>
          </a:xfrm>
          <a:prstGeom prst="rect">
            <a:avLst/>
          </a:prstGeom>
          <a:solidFill>
            <a:schemeClr val="accent1">
              <a:alpha val="20000"/>
            </a:schemeClr>
          </a:solidFill>
          <a:ln w="9525">
            <a:noFill/>
            <a:miter lim="800000"/>
            <a:headEnd/>
            <a:tailEnd/>
          </a:ln>
          <a:effectLst/>
        </p:spPr>
        <p:txBody>
          <a:bodyPr vert="horz" wrap="square" lIns="180000" tIns="180000" rIns="180000" bIns="10800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57348" name="Picture 4" descr="ligg"/>
          <p:cNvPicPr>
            <a:picLocks noChangeAspect="1" noChangeArrowheads="1"/>
          </p:cNvPicPr>
          <p:nvPr/>
        </p:nvPicPr>
        <p:blipFill>
          <a:blip r:embed="rId13" cstate="print"/>
          <a:srcRect/>
          <a:stretch>
            <a:fillRect/>
          </a:stretch>
        </p:blipFill>
        <p:spPr bwMode="auto">
          <a:xfrm>
            <a:off x="323850" y="6253163"/>
            <a:ext cx="1619250" cy="344487"/>
          </a:xfrm>
          <a:prstGeom prst="rect">
            <a:avLst/>
          </a:prstGeom>
          <a:noFill/>
        </p:spPr>
      </p:pic>
      <p:sp>
        <p:nvSpPr>
          <p:cNvPr id="57349" name="Rectangle 5"/>
          <p:cNvSpPr>
            <a:spLocks noGrp="1" noChangeArrowheads="1"/>
          </p:cNvSpPr>
          <p:nvPr>
            <p:ph type="dt" sz="half" idx="2"/>
          </p:nvPr>
        </p:nvSpPr>
        <p:spPr bwMode="auto">
          <a:xfrm>
            <a:off x="3198813" y="6164263"/>
            <a:ext cx="1905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57350" name="Rectangle 6"/>
          <p:cNvSpPr>
            <a:spLocks noGrp="1" noChangeArrowheads="1"/>
          </p:cNvSpPr>
          <p:nvPr>
            <p:ph type="sldNum" sz="quarter" idx="4"/>
          </p:nvPr>
        </p:nvSpPr>
        <p:spPr bwMode="auto">
          <a:xfrm>
            <a:off x="7124700" y="6164263"/>
            <a:ext cx="17716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44A6BC71-034A-4C6B-A8E5-D27B19E7AC58}"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53"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fontAlgn="base">
        <a:lnSpc>
          <a:spcPts val="4000"/>
        </a:lnSpc>
        <a:spcBef>
          <a:spcPct val="0"/>
        </a:spcBef>
        <a:spcAft>
          <a:spcPct val="0"/>
        </a:spcAft>
        <a:defRPr sz="36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algn="l" rtl="0" fontAlgn="base">
        <a:spcBef>
          <a:spcPct val="40000"/>
        </a:spcBef>
        <a:spcAft>
          <a:spcPct val="0"/>
        </a:spcAft>
        <a:defRPr sz="2800">
          <a:solidFill>
            <a:schemeClr val="tx1"/>
          </a:solidFill>
          <a:latin typeface="+mn-lt"/>
          <a:ea typeface="+mn-ea"/>
          <a:cs typeface="+mn-cs"/>
        </a:defRPr>
      </a:lvl1pPr>
      <a:lvl2pPr marL="536575" indent="6350" algn="l" rtl="0" fontAlgn="base">
        <a:spcBef>
          <a:spcPct val="40000"/>
        </a:spcBef>
        <a:spcAft>
          <a:spcPct val="0"/>
        </a:spcAft>
        <a:defRPr sz="2600">
          <a:solidFill>
            <a:schemeClr val="tx1"/>
          </a:solidFill>
          <a:latin typeface="+mn-lt"/>
        </a:defRPr>
      </a:lvl2pPr>
      <a:lvl3pPr marL="1074738" indent="1588" algn="l" rtl="0" fontAlgn="base">
        <a:spcBef>
          <a:spcPct val="40000"/>
        </a:spcBef>
        <a:spcAft>
          <a:spcPct val="0"/>
        </a:spcAft>
        <a:defRPr sz="2400">
          <a:solidFill>
            <a:schemeClr val="tx1"/>
          </a:solidFill>
          <a:latin typeface="+mn-lt"/>
        </a:defRPr>
      </a:lvl3pPr>
      <a:lvl4pPr marL="1524000" indent="4763" algn="l" rtl="0" fontAlgn="base">
        <a:spcBef>
          <a:spcPct val="40000"/>
        </a:spcBef>
        <a:spcAft>
          <a:spcPct val="0"/>
        </a:spcAft>
        <a:defRPr sz="2200">
          <a:solidFill>
            <a:schemeClr val="tx1"/>
          </a:solidFill>
          <a:latin typeface="+mn-lt"/>
        </a:defRPr>
      </a:lvl4pPr>
      <a:lvl5pPr marL="2185988" indent="-228600" algn="l" rtl="0" fontAlgn="base">
        <a:spcBef>
          <a:spcPct val="20000"/>
        </a:spcBef>
        <a:spcAft>
          <a:spcPct val="0"/>
        </a:spcAft>
        <a:buChar char="»"/>
        <a:defRPr sz="1000">
          <a:solidFill>
            <a:schemeClr val="tx1"/>
          </a:solidFill>
          <a:latin typeface="+mn-lt"/>
        </a:defRPr>
      </a:lvl5pPr>
      <a:lvl6pPr marL="2643188" indent="-228600" algn="l" rtl="0" fontAlgn="base">
        <a:spcBef>
          <a:spcPct val="20000"/>
        </a:spcBef>
        <a:spcAft>
          <a:spcPct val="0"/>
        </a:spcAft>
        <a:buChar char="»"/>
        <a:defRPr sz="1000">
          <a:solidFill>
            <a:schemeClr val="tx1"/>
          </a:solidFill>
          <a:latin typeface="+mn-lt"/>
        </a:defRPr>
      </a:lvl6pPr>
      <a:lvl7pPr marL="3100388" indent="-228600" algn="l" rtl="0" fontAlgn="base">
        <a:spcBef>
          <a:spcPct val="20000"/>
        </a:spcBef>
        <a:spcAft>
          <a:spcPct val="0"/>
        </a:spcAft>
        <a:buChar char="»"/>
        <a:defRPr sz="1000">
          <a:solidFill>
            <a:schemeClr val="tx1"/>
          </a:solidFill>
          <a:latin typeface="+mn-lt"/>
        </a:defRPr>
      </a:lvl7pPr>
      <a:lvl8pPr marL="3557588" indent="-228600" algn="l" rtl="0" fontAlgn="base">
        <a:spcBef>
          <a:spcPct val="20000"/>
        </a:spcBef>
        <a:spcAft>
          <a:spcPct val="0"/>
        </a:spcAft>
        <a:buChar char="»"/>
        <a:defRPr sz="1000">
          <a:solidFill>
            <a:schemeClr val="tx1"/>
          </a:solidFill>
          <a:latin typeface="+mn-lt"/>
        </a:defRPr>
      </a:lvl8pPr>
      <a:lvl9pPr marL="4014788"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762000" y="571500"/>
            <a:ext cx="7629525"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59395" name="Rectangle 3"/>
          <p:cNvSpPr>
            <a:spLocks noGrp="1" noChangeArrowheads="1"/>
          </p:cNvSpPr>
          <p:nvPr>
            <p:ph type="body" idx="1"/>
          </p:nvPr>
        </p:nvSpPr>
        <p:spPr bwMode="auto">
          <a:xfrm>
            <a:off x="762000" y="1773238"/>
            <a:ext cx="7629525"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59396" name="Picture 4" descr="ligg"/>
          <p:cNvPicPr>
            <a:picLocks noChangeAspect="1" noChangeArrowheads="1"/>
          </p:cNvPicPr>
          <p:nvPr/>
        </p:nvPicPr>
        <p:blipFill>
          <a:blip r:embed="rId13" cstate="print"/>
          <a:srcRect/>
          <a:stretch>
            <a:fillRect/>
          </a:stretch>
        </p:blipFill>
        <p:spPr bwMode="auto">
          <a:xfrm>
            <a:off x="323850" y="6253163"/>
            <a:ext cx="1619250" cy="344487"/>
          </a:xfrm>
          <a:prstGeom prst="rect">
            <a:avLst/>
          </a:prstGeom>
          <a:noFill/>
        </p:spPr>
      </p:pic>
      <p:sp>
        <p:nvSpPr>
          <p:cNvPr id="59397" name="Rectangle 5"/>
          <p:cNvSpPr>
            <a:spLocks noGrp="1" noChangeArrowheads="1"/>
          </p:cNvSpPr>
          <p:nvPr>
            <p:ph type="dt" sz="half" idx="2"/>
          </p:nvPr>
        </p:nvSpPr>
        <p:spPr bwMode="auto">
          <a:xfrm>
            <a:off x="3198813" y="6164263"/>
            <a:ext cx="1905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59398" name="Rectangle 6"/>
          <p:cNvSpPr>
            <a:spLocks noGrp="1" noChangeArrowheads="1"/>
          </p:cNvSpPr>
          <p:nvPr>
            <p:ph type="sldNum" sz="quarter" idx="4"/>
          </p:nvPr>
        </p:nvSpPr>
        <p:spPr bwMode="auto">
          <a:xfrm>
            <a:off x="7124700" y="6164263"/>
            <a:ext cx="17716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65C3C833-BD91-46FC-8987-60D772431B14}"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5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ts val="4000"/>
        </a:lnSpc>
        <a:spcBef>
          <a:spcPct val="0"/>
        </a:spcBef>
        <a:spcAft>
          <a:spcPct val="0"/>
        </a:spcAft>
        <a:defRPr sz="36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algn="l" rtl="0" fontAlgn="base">
        <a:spcBef>
          <a:spcPct val="40000"/>
        </a:spcBef>
        <a:spcAft>
          <a:spcPct val="0"/>
        </a:spcAft>
        <a:defRPr sz="2800">
          <a:solidFill>
            <a:schemeClr val="tx1"/>
          </a:solidFill>
          <a:latin typeface="+mn-lt"/>
          <a:ea typeface="+mn-ea"/>
          <a:cs typeface="+mn-cs"/>
        </a:defRPr>
      </a:lvl1pPr>
      <a:lvl2pPr marL="536575" indent="6350" algn="l" rtl="0" fontAlgn="base">
        <a:spcBef>
          <a:spcPct val="40000"/>
        </a:spcBef>
        <a:spcAft>
          <a:spcPct val="0"/>
        </a:spcAft>
        <a:defRPr sz="2600">
          <a:solidFill>
            <a:schemeClr val="tx1"/>
          </a:solidFill>
          <a:latin typeface="+mn-lt"/>
        </a:defRPr>
      </a:lvl2pPr>
      <a:lvl3pPr marL="1074738" indent="1588" algn="l" rtl="0" fontAlgn="base">
        <a:spcBef>
          <a:spcPct val="40000"/>
        </a:spcBef>
        <a:spcAft>
          <a:spcPct val="0"/>
        </a:spcAft>
        <a:defRPr sz="2400">
          <a:solidFill>
            <a:schemeClr val="tx1"/>
          </a:solidFill>
          <a:latin typeface="+mn-lt"/>
        </a:defRPr>
      </a:lvl3pPr>
      <a:lvl4pPr marL="1524000" indent="-4763" algn="l" rtl="0" fontAlgn="base">
        <a:spcBef>
          <a:spcPct val="40000"/>
        </a:spcBef>
        <a:spcAft>
          <a:spcPct val="0"/>
        </a:spcAft>
        <a:defRPr sz="2200">
          <a:solidFill>
            <a:schemeClr val="tx1"/>
          </a:solidFill>
          <a:latin typeface="+mn-lt"/>
        </a:defRPr>
      </a:lvl4pPr>
      <a:lvl5pPr marL="2176463" indent="-228600" algn="l" rtl="0" fontAlgn="base">
        <a:spcBef>
          <a:spcPct val="20000"/>
        </a:spcBef>
        <a:spcAft>
          <a:spcPct val="0"/>
        </a:spcAft>
        <a:buChar char="»"/>
        <a:defRPr sz="1000">
          <a:solidFill>
            <a:schemeClr val="tx1"/>
          </a:solidFill>
          <a:latin typeface="+mn-lt"/>
        </a:defRPr>
      </a:lvl5pPr>
      <a:lvl6pPr marL="2633663" indent="-228600" algn="l" rtl="0" fontAlgn="base">
        <a:spcBef>
          <a:spcPct val="20000"/>
        </a:spcBef>
        <a:spcAft>
          <a:spcPct val="0"/>
        </a:spcAft>
        <a:buChar char="»"/>
        <a:defRPr sz="1000">
          <a:solidFill>
            <a:schemeClr val="tx1"/>
          </a:solidFill>
          <a:latin typeface="+mn-lt"/>
        </a:defRPr>
      </a:lvl6pPr>
      <a:lvl7pPr marL="3090863" indent="-228600" algn="l" rtl="0" fontAlgn="base">
        <a:spcBef>
          <a:spcPct val="20000"/>
        </a:spcBef>
        <a:spcAft>
          <a:spcPct val="0"/>
        </a:spcAft>
        <a:buChar char="»"/>
        <a:defRPr sz="1000">
          <a:solidFill>
            <a:schemeClr val="tx1"/>
          </a:solidFill>
          <a:latin typeface="+mn-lt"/>
        </a:defRPr>
      </a:lvl7pPr>
      <a:lvl8pPr marL="3548063" indent="-228600" algn="l" rtl="0" fontAlgn="base">
        <a:spcBef>
          <a:spcPct val="20000"/>
        </a:spcBef>
        <a:spcAft>
          <a:spcPct val="0"/>
        </a:spcAft>
        <a:buChar char="»"/>
        <a:defRPr sz="1000">
          <a:solidFill>
            <a:schemeClr val="tx1"/>
          </a:solidFill>
          <a:latin typeface="+mn-lt"/>
        </a:defRPr>
      </a:lvl8pPr>
      <a:lvl9pPr marL="4005263"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0.gi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br>
              <a:rPr lang="sv-SE" sz="3200" dirty="0"/>
            </a:br>
            <a:r>
              <a:rPr lang="sv-SE" sz="3200" dirty="0"/>
              <a:t>Solceller för bostadsrättsföreningar – teknik, ekonomi, regler</a:t>
            </a:r>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20461" t="2260" r="47739" b="64073"/>
          <a:stretch/>
        </p:blipFill>
        <p:spPr>
          <a:xfrm>
            <a:off x="-12335" y="1"/>
            <a:ext cx="2904670" cy="2174924"/>
          </a:xfrm>
          <a:prstGeom prst="rect">
            <a:avLst/>
          </a:prstGeom>
        </p:spPr>
      </p:pic>
      <p:pic>
        <p:nvPicPr>
          <p:cNvPr id="4" name="Bildobjekt 3"/>
          <p:cNvPicPr>
            <a:picLocks noChangeAspect="1"/>
          </p:cNvPicPr>
          <p:nvPr/>
        </p:nvPicPr>
        <p:blipFill>
          <a:blip r:embed="rId4"/>
          <a:stretch>
            <a:fillRect/>
          </a:stretch>
        </p:blipFill>
        <p:spPr>
          <a:xfrm>
            <a:off x="17789" y="3429000"/>
            <a:ext cx="9127298" cy="2473125"/>
          </a:xfrm>
          <a:prstGeom prst="rect">
            <a:avLst/>
          </a:prstGeom>
        </p:spPr>
      </p:pic>
      <p:pic>
        <p:nvPicPr>
          <p:cNvPr id="9" name="Bildobjekt 8">
            <a:extLst>
              <a:ext uri="{FF2B5EF4-FFF2-40B4-BE49-F238E27FC236}">
                <a16:creationId xmlns:a16="http://schemas.microsoft.com/office/drawing/2014/main" id="{038F24D4-EFC0-4644-849C-98AEAC616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212813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Stödsystem, regler och ersättningar</a:t>
            </a:r>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sp>
        <p:nvSpPr>
          <p:cNvPr id="6" name="Platshållare för innehåll 2"/>
          <p:cNvSpPr txBox="1">
            <a:spLocks/>
          </p:cNvSpPr>
          <p:nvPr/>
        </p:nvSpPr>
        <p:spPr bwMode="auto">
          <a:xfrm>
            <a:off x="761999" y="1268760"/>
            <a:ext cx="7629525" cy="4952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r>
              <a:rPr lang="sv-SE" sz="1600" b="1" dirty="0"/>
              <a:t>Energiskatt</a:t>
            </a:r>
          </a:p>
          <a:p>
            <a:pPr lvl="1"/>
            <a:r>
              <a:rPr lang="sv-SE" sz="1400" dirty="0"/>
              <a:t>Solel genererad i anläggning mindre än 255 kW är inte belagd med energiskatt</a:t>
            </a:r>
          </a:p>
          <a:p>
            <a:pPr lvl="1"/>
            <a:r>
              <a:rPr lang="sv-SE" sz="1400" dirty="0"/>
              <a:t>Energiskatt 0,5 öre/kWh för flera anläggningar som tillsammans överstiger 255 kW</a:t>
            </a:r>
          </a:p>
          <a:p>
            <a:pPr lvl="1"/>
            <a:r>
              <a:rPr lang="sv-SE" sz="1400" dirty="0"/>
              <a:t>Full energiskatt (33,1 öre/kWh år 2018) för enskilda anläggningar större än 255 kW</a:t>
            </a:r>
          </a:p>
          <a:p>
            <a:pPr lvl="1"/>
            <a:endParaRPr lang="sv-SE" sz="1400" dirty="0"/>
          </a:p>
          <a:p>
            <a:pPr>
              <a:spcBef>
                <a:spcPts val="0"/>
              </a:spcBef>
            </a:pPr>
            <a:r>
              <a:rPr lang="sv-SE" sz="1600" b="1" dirty="0"/>
              <a:t>Skattereduktion</a:t>
            </a:r>
            <a:r>
              <a:rPr lang="sv-SE" sz="1400" dirty="0"/>
              <a:t> </a:t>
            </a:r>
          </a:p>
          <a:p>
            <a:pPr lvl="1"/>
            <a:r>
              <a:rPr lang="sv-SE" sz="1400" dirty="0"/>
              <a:t>Kan erhållas för överskottsel som matas ut på elnätet</a:t>
            </a:r>
          </a:p>
          <a:p>
            <a:pPr lvl="1"/>
            <a:r>
              <a:rPr lang="sv-SE" sz="1400" dirty="0"/>
              <a:t>60 öre/kWh på el inmatad till elnätet, dock max 18 000 kr/år</a:t>
            </a:r>
          </a:p>
          <a:p>
            <a:pPr lvl="1"/>
            <a:r>
              <a:rPr lang="sv-SE" sz="1400" dirty="0"/>
              <a:t>Kan inte få skattereduktion för mer elenergi än man köpt från elnätet</a:t>
            </a:r>
          </a:p>
          <a:p>
            <a:pPr lvl="1"/>
            <a:r>
              <a:rPr lang="sv-SE" sz="1400" dirty="0"/>
              <a:t>Inmatning och uttag från elnätet måste ske genom samma anslutningspunkt</a:t>
            </a:r>
          </a:p>
          <a:p>
            <a:endParaRPr lang="sv-SE" sz="1400" dirty="0"/>
          </a:p>
          <a:p>
            <a:endParaRPr lang="sv-SE" sz="1800" kern="0" dirty="0"/>
          </a:p>
          <a:p>
            <a:endParaRPr lang="sv-SE" sz="2000" kern="0" dirty="0"/>
          </a:p>
        </p:txBody>
      </p:sp>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281087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Solceller till bostadsrättsföreningen – en lönsam investering?</a:t>
            </a:r>
          </a:p>
        </p:txBody>
      </p:sp>
      <p:sp>
        <p:nvSpPr>
          <p:cNvPr id="3" name="Platshållare för innehåll 2"/>
          <p:cNvSpPr>
            <a:spLocks noGrp="1"/>
          </p:cNvSpPr>
          <p:nvPr>
            <p:ph idx="1"/>
          </p:nvPr>
        </p:nvSpPr>
        <p:spPr/>
        <p:txBody>
          <a:bodyPr/>
          <a:lstStyle/>
          <a:p>
            <a:r>
              <a:rPr lang="sv-SE" sz="1800" dirty="0"/>
              <a:t>En solcellsanläggnings lönsamhet beror på flera faktorer:</a:t>
            </a:r>
          </a:p>
          <a:p>
            <a:pPr lvl="1"/>
            <a:r>
              <a:rPr lang="sv-SE" sz="1600" dirty="0"/>
              <a:t>Framtida elpriser</a:t>
            </a:r>
          </a:p>
          <a:p>
            <a:pPr lvl="1"/>
            <a:r>
              <a:rPr lang="sv-SE" sz="1600" dirty="0"/>
              <a:t>Kalkylränta</a:t>
            </a:r>
          </a:p>
          <a:p>
            <a:pPr lvl="1"/>
            <a:r>
              <a:rPr lang="sv-SE" sz="1600" dirty="0"/>
              <a:t>Stödsystem och ersättningar</a:t>
            </a:r>
          </a:p>
          <a:p>
            <a:pPr lvl="1"/>
            <a:r>
              <a:rPr lang="sv-SE" sz="1600" dirty="0"/>
              <a:t>Matchning mellan solelproduktion och elbehov</a:t>
            </a:r>
          </a:p>
          <a:p>
            <a:pPr lvl="1">
              <a:buFont typeface="Arial" panose="020B0604020202020204" pitchFamily="34" charset="0"/>
              <a:buChar char="→"/>
            </a:pPr>
            <a:r>
              <a:rPr lang="sv-SE" sz="1600" dirty="0"/>
              <a:t>Därför svårt att dra generell slutsats kring solcellsanläggningars lönsamhet</a:t>
            </a:r>
          </a:p>
          <a:p>
            <a:pPr lvl="1"/>
            <a:endParaRPr lang="sv-SE" sz="1600" dirty="0"/>
          </a:p>
          <a:p>
            <a:r>
              <a:rPr lang="sv-SE" sz="1800" dirty="0"/>
              <a:t>För en bra placerad och väl fungerande </a:t>
            </a:r>
            <a:br>
              <a:rPr lang="sv-SE" sz="1800" dirty="0"/>
            </a:br>
            <a:r>
              <a:rPr lang="sv-SE" sz="1800" dirty="0"/>
              <a:t>anläggning med bra matchning mellan </a:t>
            </a:r>
            <a:br>
              <a:rPr lang="sv-SE" sz="1800" dirty="0"/>
            </a:br>
            <a:r>
              <a:rPr lang="sv-SE" sz="1800" dirty="0"/>
              <a:t>solelproduktion och elbehov kan man räkna </a:t>
            </a:r>
            <a:br>
              <a:rPr lang="sv-SE" sz="1800" dirty="0"/>
            </a:br>
            <a:r>
              <a:rPr lang="sv-SE" sz="1800" dirty="0"/>
              <a:t>med en återbetalningstid på ca 10-15 år </a:t>
            </a:r>
          </a:p>
          <a:p>
            <a:r>
              <a:rPr lang="sv-SE" sz="1800" dirty="0"/>
              <a:t>Solcellsmodulers livslängd är ca 30 år</a:t>
            </a:r>
          </a:p>
          <a:p>
            <a:endParaRPr lang="sv-SE" sz="18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5" name="Bildobjekt 4"/>
          <p:cNvPicPr>
            <a:picLocks noChangeAspect="1"/>
          </p:cNvPicPr>
          <p:nvPr/>
        </p:nvPicPr>
        <p:blipFill>
          <a:blip r:embed="rId5"/>
          <a:stretch>
            <a:fillRect/>
          </a:stretch>
        </p:blipFill>
        <p:spPr>
          <a:xfrm>
            <a:off x="5838363" y="4149080"/>
            <a:ext cx="2553162" cy="1512416"/>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136461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Solceller till bostadsrättsföreningen </a:t>
            </a:r>
            <a:br>
              <a:rPr lang="sv-SE" sz="3200" dirty="0"/>
            </a:br>
            <a:r>
              <a:rPr lang="sv-SE" sz="3200" dirty="0"/>
              <a:t>– en lönsam investering?</a:t>
            </a:r>
          </a:p>
        </p:txBody>
      </p:sp>
      <p:sp>
        <p:nvSpPr>
          <p:cNvPr id="3" name="Platshållare för innehåll 2"/>
          <p:cNvSpPr>
            <a:spLocks noGrp="1"/>
          </p:cNvSpPr>
          <p:nvPr>
            <p:ph idx="1"/>
          </p:nvPr>
        </p:nvSpPr>
        <p:spPr/>
        <p:txBody>
          <a:bodyPr/>
          <a:lstStyle/>
          <a:p>
            <a:r>
              <a:rPr lang="sv-SE" sz="1800" b="1" dirty="0"/>
              <a:t>Elprisutveckling</a:t>
            </a:r>
          </a:p>
          <a:p>
            <a:pPr lvl="1"/>
            <a:r>
              <a:rPr lang="sv-SE" sz="1600" dirty="0"/>
              <a:t>Stigande elpriser gör en solcellsanläggning mer lönsam eftersom besparingen av att använda egenproducerad el blir större</a:t>
            </a:r>
          </a:p>
          <a:p>
            <a:pPr lvl="1"/>
            <a:r>
              <a:rPr lang="sv-SE" sz="1600" dirty="0"/>
              <a:t>En investering i en solcellsanläggning kan därför ses som en försäkring mot potentiella framtida elprisökningar</a:t>
            </a:r>
          </a:p>
          <a:p>
            <a:pPr marL="344487" lvl="1" indent="0">
              <a:buNone/>
            </a:pPr>
            <a:endParaRPr lang="sv-SE" sz="1400" dirty="0"/>
          </a:p>
          <a:p>
            <a:r>
              <a:rPr lang="sv-SE" sz="1800" b="1" dirty="0"/>
              <a:t>Kalkylränta</a:t>
            </a:r>
          </a:p>
          <a:p>
            <a:pPr lvl="1"/>
            <a:r>
              <a:rPr lang="sv-SE" sz="1600" dirty="0"/>
              <a:t>Kalkylräntan som används i beräkningen av lönsamheten kan ha stor påverkan på resultatet i den ekonomiska kalkylen för en solcellsanläggning</a:t>
            </a:r>
          </a:p>
          <a:p>
            <a:pPr lvl="1"/>
            <a:r>
              <a:rPr lang="sv-SE" sz="1600" dirty="0"/>
              <a:t>Ju lägre kalkylränta, desto gynnsammare blir resultatet av den ekonomiska kalkylen</a:t>
            </a:r>
          </a:p>
          <a:p>
            <a:pPr marL="344487" lvl="1" indent="0">
              <a:buNone/>
            </a:pPr>
            <a:endParaRPr lang="sv-SE" sz="14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6" name="Bildobjekt 5">
            <a:extLst>
              <a:ext uri="{FF2B5EF4-FFF2-40B4-BE49-F238E27FC236}">
                <a16:creationId xmlns:a16="http://schemas.microsoft.com/office/drawing/2014/main" id="{038F24D4-EFC0-4644-849C-98AEAC616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321082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Solceller till bostadsrättsföreningen </a:t>
            </a:r>
            <a:br>
              <a:rPr lang="sv-SE" sz="3200" dirty="0"/>
            </a:br>
            <a:r>
              <a:rPr lang="sv-SE" sz="3200" dirty="0"/>
              <a:t>– en lönsam investering?</a:t>
            </a:r>
          </a:p>
        </p:txBody>
      </p:sp>
      <p:sp>
        <p:nvSpPr>
          <p:cNvPr id="3" name="Platshållare för innehåll 2"/>
          <p:cNvSpPr>
            <a:spLocks noGrp="1"/>
          </p:cNvSpPr>
          <p:nvPr>
            <p:ph idx="1"/>
          </p:nvPr>
        </p:nvSpPr>
        <p:spPr/>
        <p:txBody>
          <a:bodyPr/>
          <a:lstStyle/>
          <a:p>
            <a:r>
              <a:rPr lang="sv-SE" sz="1600" b="1" dirty="0"/>
              <a:t>Gemensamhetsabonnemang</a:t>
            </a:r>
          </a:p>
          <a:p>
            <a:pPr lvl="1"/>
            <a:r>
              <a:rPr lang="sv-SE" sz="1400" dirty="0"/>
              <a:t>En möjlighet att öka lönsamheten, om det förekommer överskottsproduktion av </a:t>
            </a:r>
            <a:r>
              <a:rPr lang="sv-SE" sz="1400" dirty="0" err="1"/>
              <a:t>solel</a:t>
            </a:r>
            <a:endParaRPr lang="sv-SE" sz="1400" dirty="0"/>
          </a:p>
          <a:p>
            <a:pPr lvl="1"/>
            <a:r>
              <a:rPr lang="sv-SE" sz="1400" dirty="0"/>
              <a:t>Med ett gemensamhetsabonnemang kan </a:t>
            </a:r>
            <a:r>
              <a:rPr lang="sv-SE" sz="1400" dirty="0" err="1"/>
              <a:t>solelen</a:t>
            </a:r>
            <a:r>
              <a:rPr lang="sv-SE" sz="1400" dirty="0"/>
              <a:t> användas för att tillgodose behovet av hushållsel och fastighetsel, istället för enbart fastighetsel</a:t>
            </a:r>
          </a:p>
          <a:p>
            <a:pPr lvl="1"/>
            <a:r>
              <a:rPr lang="sv-SE" sz="1400" dirty="0"/>
              <a:t>Genom det kan den mängd </a:t>
            </a:r>
            <a:r>
              <a:rPr lang="sv-SE" sz="1400" dirty="0" err="1"/>
              <a:t>solel</a:t>
            </a:r>
            <a:r>
              <a:rPr lang="sv-SE" sz="1400" dirty="0"/>
              <a:t> som används inom fastigheten öka och mängden överskottsel som matas ut på elnätet minska</a:t>
            </a:r>
          </a:p>
          <a:p>
            <a:pPr lvl="1"/>
            <a:endParaRPr lang="sv-SE" sz="1400" dirty="0"/>
          </a:p>
          <a:p>
            <a:r>
              <a:rPr lang="sv-SE" sz="1600" b="1" dirty="0"/>
              <a:t>Ekonomiska kalkyler</a:t>
            </a:r>
          </a:p>
          <a:p>
            <a:pPr lvl="1"/>
            <a:r>
              <a:rPr lang="sv-SE" sz="1400" dirty="0"/>
              <a:t>Finns flera olika metoder för att bedöma </a:t>
            </a:r>
            <a:br>
              <a:rPr lang="sv-SE" sz="1400" dirty="0"/>
            </a:br>
            <a:r>
              <a:rPr lang="sv-SE" sz="1400" dirty="0"/>
              <a:t>lönsamheten i en investering</a:t>
            </a:r>
          </a:p>
          <a:p>
            <a:pPr lvl="1"/>
            <a:r>
              <a:rPr lang="sv-SE" sz="1400" dirty="0"/>
              <a:t>Exempelvis: </a:t>
            </a:r>
            <a:r>
              <a:rPr lang="sv-SE" sz="1400" dirty="0" err="1"/>
              <a:t>Pay</a:t>
            </a:r>
            <a:r>
              <a:rPr lang="sv-SE" sz="1400" dirty="0"/>
              <a:t>-back-metoden, </a:t>
            </a:r>
            <a:br>
              <a:rPr lang="sv-SE" sz="1400" dirty="0"/>
            </a:br>
            <a:r>
              <a:rPr lang="sv-SE" sz="1400" dirty="0"/>
              <a:t>livscykelkostnadskalkyl, nuvärdesmetoden </a:t>
            </a:r>
            <a:br>
              <a:rPr lang="sv-SE" sz="1400" dirty="0"/>
            </a:br>
            <a:r>
              <a:rPr lang="sv-SE" sz="1400" dirty="0"/>
              <a:t>och annuitetsmetoden</a:t>
            </a:r>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5" name="Bildobjekt 4"/>
          <p:cNvPicPr>
            <a:picLocks noChangeAspect="1"/>
          </p:cNvPicPr>
          <p:nvPr/>
        </p:nvPicPr>
        <p:blipFill>
          <a:blip r:embed="rId5"/>
          <a:stretch>
            <a:fillRect/>
          </a:stretch>
        </p:blipFill>
        <p:spPr>
          <a:xfrm>
            <a:off x="5220073" y="3654515"/>
            <a:ext cx="2952328" cy="1744289"/>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115652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Upphandling av leverantörer</a:t>
            </a:r>
          </a:p>
        </p:txBody>
      </p:sp>
      <p:sp>
        <p:nvSpPr>
          <p:cNvPr id="3" name="Platshållare för innehåll 2"/>
          <p:cNvSpPr>
            <a:spLocks noGrp="1"/>
          </p:cNvSpPr>
          <p:nvPr>
            <p:ph idx="1"/>
          </p:nvPr>
        </p:nvSpPr>
        <p:spPr>
          <a:xfrm>
            <a:off x="761999" y="1557338"/>
            <a:ext cx="7629525" cy="4176712"/>
          </a:xfrm>
        </p:spPr>
        <p:txBody>
          <a:bodyPr/>
          <a:lstStyle/>
          <a:p>
            <a:r>
              <a:rPr lang="sv-SE" sz="1800" dirty="0"/>
              <a:t>Klokt att ta in offerter från flera företag</a:t>
            </a:r>
          </a:p>
          <a:p>
            <a:r>
              <a:rPr lang="sv-SE" sz="1800" dirty="0"/>
              <a:t>Upprätta förfrågningsunderlag för att leverantörerna ska svara på samma frågor och offerterna blir jämförbara</a:t>
            </a:r>
          </a:p>
          <a:p>
            <a:r>
              <a:rPr lang="sv-SE" sz="1800" dirty="0"/>
              <a:t>Om kunskap om detta inte finns inom föreningen </a:t>
            </a:r>
            <a:r>
              <a:rPr lang="sv-SE" sz="1800" dirty="0">
                <a:sym typeface="Wingdings" panose="05000000000000000000" pitchFamily="2" charset="2"/>
              </a:rPr>
              <a:t>kan en sakkunnig projektledare anlitas</a:t>
            </a:r>
          </a:p>
          <a:p>
            <a:r>
              <a:rPr lang="sv-SE" sz="1800" dirty="0">
                <a:sym typeface="Wingdings" panose="05000000000000000000" pitchFamily="2" charset="2"/>
              </a:rPr>
              <a:t>Upphandling av anläggning där solcellerna ersätter takmaterialet är mer komplicerat än för en ”vanlig” solcellsanläggning  Kräver ökad samordning mellan takläggare och solcellsinstallatör</a:t>
            </a:r>
            <a:endParaRPr lang="sv-SE" sz="1800" dirty="0"/>
          </a:p>
          <a:p>
            <a:endParaRPr lang="sv-SE" sz="20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5" name="Bildobjekt 4"/>
          <p:cNvPicPr>
            <a:picLocks noChangeAspect="1"/>
          </p:cNvPicPr>
          <p:nvPr/>
        </p:nvPicPr>
        <p:blipFill>
          <a:blip r:embed="rId4"/>
          <a:stretch>
            <a:fillRect/>
          </a:stretch>
        </p:blipFill>
        <p:spPr>
          <a:xfrm>
            <a:off x="3100597" y="4437112"/>
            <a:ext cx="2952328" cy="1754798"/>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103731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Drift och underhåll</a:t>
            </a:r>
          </a:p>
        </p:txBody>
      </p:sp>
      <p:sp>
        <p:nvSpPr>
          <p:cNvPr id="3" name="Platshållare för innehåll 2"/>
          <p:cNvSpPr>
            <a:spLocks noGrp="1"/>
          </p:cNvSpPr>
          <p:nvPr>
            <p:ph idx="1"/>
          </p:nvPr>
        </p:nvSpPr>
        <p:spPr>
          <a:xfrm>
            <a:off x="762000" y="1557338"/>
            <a:ext cx="7770440" cy="4176712"/>
          </a:xfrm>
        </p:spPr>
        <p:txBody>
          <a:bodyPr/>
          <a:lstStyle/>
          <a:p>
            <a:r>
              <a:rPr lang="sv-SE" sz="1800" dirty="0"/>
              <a:t>Solcellsanläggningar är i stort sett självgående och nästintill underhållsfria</a:t>
            </a:r>
          </a:p>
          <a:p>
            <a:r>
              <a:rPr lang="sv-SE" sz="1800" dirty="0"/>
              <a:t>Dock bra att med jämna mellanrum kontrollera anläggningen så att den förblir säker och producerar el som den ska</a:t>
            </a:r>
          </a:p>
          <a:p>
            <a:r>
              <a:rPr lang="sv-SE" sz="1800" dirty="0"/>
              <a:t>Om huset ligger i snörika områden bör en plan för skottning runt solcellsanläggningen göras</a:t>
            </a:r>
          </a:p>
          <a:p>
            <a:r>
              <a:rPr lang="sv-SE" sz="1800" dirty="0"/>
              <a:t>Naturlig rengöring via regn</a:t>
            </a:r>
          </a:p>
          <a:p>
            <a:r>
              <a:rPr lang="sv-SE" sz="1800" dirty="0"/>
              <a:t>Utse en person som ansvarar för </a:t>
            </a:r>
            <a:br>
              <a:rPr lang="sv-SE" sz="1800" dirty="0"/>
            </a:br>
            <a:r>
              <a:rPr lang="sv-SE" sz="1800" dirty="0"/>
              <a:t>kontinuerlig mätning och uppföljning </a:t>
            </a:r>
            <a:br>
              <a:rPr lang="sv-SE" sz="1800" dirty="0"/>
            </a:br>
            <a:r>
              <a:rPr lang="sv-SE" sz="1800" dirty="0"/>
              <a:t>av solelproduktionen</a:t>
            </a:r>
          </a:p>
          <a:p>
            <a:r>
              <a:rPr lang="sv-SE" sz="1800" dirty="0"/>
              <a:t>Livslängd ca 30 år (byte av </a:t>
            </a:r>
            <a:br>
              <a:rPr lang="sv-SE" sz="1800" dirty="0"/>
            </a:br>
            <a:r>
              <a:rPr lang="sv-SE" sz="1800" dirty="0"/>
              <a:t>växelriktare efter ca 15 år)</a:t>
            </a:r>
          </a:p>
          <a:p>
            <a:pPr marL="0" indent="0">
              <a:buNone/>
            </a:pPr>
            <a:endParaRPr lang="sv-SE" sz="16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4" name="Bildobjekt 3"/>
          <p:cNvPicPr>
            <a:picLocks noChangeAspect="1"/>
          </p:cNvPicPr>
          <p:nvPr/>
        </p:nvPicPr>
        <p:blipFill>
          <a:blip r:embed="rId5"/>
          <a:stretch>
            <a:fillRect/>
          </a:stretch>
        </p:blipFill>
        <p:spPr>
          <a:xfrm>
            <a:off x="5198519" y="3573017"/>
            <a:ext cx="2939102" cy="1728192"/>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223476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Nytta och mervärde</a:t>
            </a:r>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6" name="Bildobjekt 5"/>
          <p:cNvPicPr>
            <a:picLocks noChangeAspect="1"/>
          </p:cNvPicPr>
          <p:nvPr/>
        </p:nvPicPr>
        <p:blipFill>
          <a:blip r:embed="rId4"/>
          <a:stretch>
            <a:fillRect/>
          </a:stretch>
        </p:blipFill>
        <p:spPr>
          <a:xfrm>
            <a:off x="2344514" y="5029972"/>
            <a:ext cx="4464496" cy="1209697"/>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
        <p:nvSpPr>
          <p:cNvPr id="3" name="Platshållare för innehåll 2"/>
          <p:cNvSpPr>
            <a:spLocks noGrp="1"/>
          </p:cNvSpPr>
          <p:nvPr>
            <p:ph idx="1"/>
          </p:nvPr>
        </p:nvSpPr>
        <p:spPr>
          <a:xfrm>
            <a:off x="762000" y="1557338"/>
            <a:ext cx="7629525" cy="4176712"/>
          </a:xfrm>
        </p:spPr>
        <p:txBody>
          <a:bodyPr/>
          <a:lstStyle/>
          <a:p>
            <a:r>
              <a:rPr lang="sv-SE" sz="1600" i="1" dirty="0"/>
              <a:t>Förnybar energi </a:t>
            </a:r>
            <a:r>
              <a:rPr lang="sv-SE" sz="1600" dirty="0"/>
              <a:t>– bidra till större andel förnybar el genom att nyttja solenergi som är en av de förnybara energikällor som är enklast att hantera då en solcellsanläggning är tyst och i princip helt underhållsfri</a:t>
            </a:r>
          </a:p>
          <a:p>
            <a:r>
              <a:rPr lang="sv-SE" sz="1600" i="1" dirty="0"/>
              <a:t>Ekonomisk nytta </a:t>
            </a:r>
            <a:r>
              <a:rPr lang="sv-SE" sz="1600" dirty="0"/>
              <a:t>– fast elpris under solcellsanläggningens livstid och försäkring mot potentiella framtida elprisökningar</a:t>
            </a:r>
          </a:p>
          <a:p>
            <a:r>
              <a:rPr lang="sv-SE" sz="1600" i="1" dirty="0"/>
              <a:t>Miljöprofilering</a:t>
            </a:r>
            <a:r>
              <a:rPr lang="sv-SE" sz="1600" dirty="0"/>
              <a:t> – ett sätt att göra en långsiktigt god investering och skapa en god miljöprofil</a:t>
            </a:r>
          </a:p>
          <a:p>
            <a:r>
              <a:rPr lang="sv-SE" sz="1600" i="1" dirty="0"/>
              <a:t>Kombination med underhållsåtgärder </a:t>
            </a:r>
            <a:r>
              <a:rPr lang="sv-SE" sz="1600" dirty="0"/>
              <a:t>– om byggnaden står inför en takrenovering kan en solcellsinstallation med fördel göras i samband med den </a:t>
            </a:r>
            <a:r>
              <a:rPr lang="sv-SE" sz="1600" dirty="0">
                <a:sym typeface="Wingdings" panose="05000000000000000000" pitchFamily="2" charset="2"/>
              </a:rPr>
              <a:t> ger kostnadsbesparing för byggställningar och ibland även takmaterial</a:t>
            </a:r>
            <a:r>
              <a:rPr lang="sv-SE" sz="1600" dirty="0"/>
              <a:t> </a:t>
            </a:r>
          </a:p>
          <a:p>
            <a:r>
              <a:rPr lang="sv-SE" sz="1600" i="1" dirty="0"/>
              <a:t>Ökat fastighetsvärde – </a:t>
            </a:r>
            <a:r>
              <a:rPr lang="sv-SE" sz="1600" dirty="0"/>
              <a:t>egenproducerad el bidrar till lägre driftkostnader och bättre miljöprofil vilket kan öka fastighetens värde. </a:t>
            </a:r>
            <a:r>
              <a:rPr lang="sv-SE" sz="1600" i="1" dirty="0"/>
              <a:t> </a:t>
            </a:r>
          </a:p>
          <a:p>
            <a:pPr marL="0" indent="0">
              <a:buNone/>
            </a:pPr>
            <a:endParaRPr lang="sv-SE" sz="1400" dirty="0"/>
          </a:p>
        </p:txBody>
      </p:sp>
    </p:spTree>
    <p:extLst>
      <p:ext uri="{BB962C8B-B14F-4D97-AF65-F5344CB8AC3E}">
        <p14:creationId xmlns:p14="http://schemas.microsoft.com/office/powerpoint/2010/main" val="45658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2985954" y="3704672"/>
            <a:ext cx="5546486" cy="2768749"/>
          </a:xfrm>
          <a:prstGeom prst="rect">
            <a:avLst/>
          </a:prstGeom>
        </p:spPr>
      </p:pic>
      <p:sp>
        <p:nvSpPr>
          <p:cNvPr id="2" name="Rubrik 1"/>
          <p:cNvSpPr>
            <a:spLocks noGrp="1"/>
          </p:cNvSpPr>
          <p:nvPr>
            <p:ph type="title"/>
          </p:nvPr>
        </p:nvSpPr>
        <p:spPr>
          <a:xfrm>
            <a:off x="762000" y="571500"/>
            <a:ext cx="7629525" cy="769268"/>
          </a:xfrm>
        </p:spPr>
        <p:txBody>
          <a:bodyPr/>
          <a:lstStyle/>
          <a:p>
            <a:r>
              <a:rPr lang="sv-SE" sz="3200" dirty="0"/>
              <a:t>Varför solceller?</a:t>
            </a:r>
          </a:p>
        </p:txBody>
      </p:sp>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
        <p:nvSpPr>
          <p:cNvPr id="8" name="Platshållare för innehåll 2"/>
          <p:cNvSpPr txBox="1">
            <a:spLocks/>
          </p:cNvSpPr>
          <p:nvPr/>
        </p:nvSpPr>
        <p:spPr bwMode="auto">
          <a:xfrm>
            <a:off x="668755" y="1500882"/>
            <a:ext cx="7629525"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r>
              <a:rPr lang="sv-SE" sz="1800" dirty="0"/>
              <a:t>Egen el ersätter köpt el – kan medföra minskade elkostnader</a:t>
            </a:r>
          </a:p>
          <a:p>
            <a:r>
              <a:rPr lang="sv-SE" sz="1800" dirty="0"/>
              <a:t>Kan vara en försäkring mot framtida elprisökningar</a:t>
            </a:r>
          </a:p>
          <a:p>
            <a:r>
              <a:rPr lang="sv-SE" sz="1800" dirty="0"/>
              <a:t>God miljöprofil – kan kommuniceras till framtida köpare</a:t>
            </a:r>
          </a:p>
          <a:p>
            <a:r>
              <a:rPr lang="sv-SE" sz="1800" dirty="0"/>
              <a:t>Investeringskostnader för solceller har minskat de senaste åren</a:t>
            </a:r>
          </a:p>
          <a:p>
            <a:r>
              <a:rPr lang="sv-SE" sz="1800" dirty="0"/>
              <a:t>Enkelt och underhållsfritt</a:t>
            </a:r>
          </a:p>
          <a:p>
            <a:r>
              <a:rPr lang="sv-SE" sz="1800" dirty="0"/>
              <a:t>Bidrar till mer förnybar </a:t>
            </a:r>
            <a:br>
              <a:rPr lang="sv-SE" sz="1800" dirty="0"/>
            </a:br>
            <a:r>
              <a:rPr lang="sv-SE" sz="1800" dirty="0"/>
              <a:t>el i elnätet</a:t>
            </a:r>
          </a:p>
          <a:p>
            <a:pPr marL="344487" lvl="1" indent="0">
              <a:buFontTx/>
              <a:buNone/>
            </a:pPr>
            <a:endParaRPr lang="sv-SE" sz="1800" kern="0" dirty="0"/>
          </a:p>
          <a:p>
            <a:pPr lvl="1"/>
            <a:endParaRPr lang="sv-SE" sz="1600" kern="0" dirty="0"/>
          </a:p>
          <a:p>
            <a:endParaRPr lang="sv-SE" sz="2000" kern="0" dirty="0"/>
          </a:p>
        </p:txBody>
      </p:sp>
    </p:spTree>
    <p:extLst>
      <p:ext uri="{BB962C8B-B14F-4D97-AF65-F5344CB8AC3E}">
        <p14:creationId xmlns:p14="http://schemas.microsoft.com/office/powerpoint/2010/main" val="240768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Är vår byggnad lämplig för solceller?</a:t>
            </a:r>
          </a:p>
        </p:txBody>
      </p:sp>
      <p:sp>
        <p:nvSpPr>
          <p:cNvPr id="3" name="Platshållare för innehåll 2"/>
          <p:cNvSpPr>
            <a:spLocks noGrp="1"/>
          </p:cNvSpPr>
          <p:nvPr>
            <p:ph idx="1"/>
          </p:nvPr>
        </p:nvSpPr>
        <p:spPr>
          <a:xfrm>
            <a:off x="762000" y="1500882"/>
            <a:ext cx="7629525" cy="4176712"/>
          </a:xfrm>
        </p:spPr>
        <p:txBody>
          <a:bodyPr/>
          <a:lstStyle/>
          <a:p>
            <a:r>
              <a:rPr lang="sv-SE" sz="1800" dirty="0"/>
              <a:t>Första steg: Undersök byggnadens förutsättningar:</a:t>
            </a:r>
          </a:p>
          <a:p>
            <a:pPr lvl="1"/>
            <a:r>
              <a:rPr lang="sv-SE" sz="1600" dirty="0"/>
              <a:t>Byggnadens orientering, taklutning, takets skick och eventuella skuggningar är de faktorer som främst påverkar lämpligheten för solceller</a:t>
            </a:r>
          </a:p>
          <a:p>
            <a:endParaRPr lang="sv-SE" sz="1800" dirty="0"/>
          </a:p>
          <a:p>
            <a:r>
              <a:rPr lang="sv-SE" sz="1800" dirty="0"/>
              <a:t>Optimal orientering: mot söder, men öst och väst kan också ge lönsam anläggning beroende på hur elbehovet är fördelat över dygnet.</a:t>
            </a:r>
          </a:p>
          <a:p>
            <a:pPr lvl="1"/>
            <a:r>
              <a:rPr lang="sv-SE" sz="1600" dirty="0"/>
              <a:t>Öst: bra om elbehov på förmiddag</a:t>
            </a:r>
          </a:p>
          <a:p>
            <a:pPr lvl="1"/>
            <a:r>
              <a:rPr lang="sv-SE" sz="1600" dirty="0"/>
              <a:t>Väst: bra om elbehov på eftermiddag</a:t>
            </a:r>
          </a:p>
          <a:p>
            <a:pPr lvl="1"/>
            <a:endParaRPr lang="sv-SE" sz="1600" dirty="0"/>
          </a:p>
          <a:p>
            <a:pPr marL="331787"/>
            <a:r>
              <a:rPr lang="sv-SE" sz="1800" dirty="0"/>
              <a:t>Beroende på takets utformning finns</a:t>
            </a:r>
            <a:br>
              <a:rPr lang="sv-SE" sz="1800" dirty="0"/>
            </a:br>
            <a:r>
              <a:rPr lang="sv-SE" sz="1800" dirty="0"/>
              <a:t>flera alternativa sätt att placera </a:t>
            </a:r>
            <a:br>
              <a:rPr lang="sv-SE" sz="1800" dirty="0"/>
            </a:br>
            <a:r>
              <a:rPr lang="sv-SE" sz="1800" dirty="0"/>
              <a:t>modulerna på</a:t>
            </a:r>
          </a:p>
          <a:p>
            <a:pPr marL="344487" lvl="1" indent="0">
              <a:buNone/>
            </a:pPr>
            <a:endParaRPr lang="sv-SE" sz="1800" dirty="0"/>
          </a:p>
          <a:p>
            <a:pPr lvl="1"/>
            <a:endParaRPr lang="sv-SE" sz="1600" dirty="0"/>
          </a:p>
          <a:p>
            <a:endParaRPr lang="sv-SE" sz="20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860" y="3861048"/>
            <a:ext cx="1931337" cy="2088356"/>
          </a:xfrm>
          <a:prstGeom prst="rect">
            <a:avLst/>
          </a:prstGeom>
        </p:spPr>
      </p:pic>
      <p:sp>
        <p:nvSpPr>
          <p:cNvPr id="8" name="textruta 7"/>
          <p:cNvSpPr txBox="1"/>
          <p:nvPr/>
        </p:nvSpPr>
        <p:spPr>
          <a:xfrm>
            <a:off x="5846721" y="5949404"/>
            <a:ext cx="2675910" cy="261610"/>
          </a:xfrm>
          <a:prstGeom prst="rect">
            <a:avLst/>
          </a:prstGeom>
          <a:noFill/>
        </p:spPr>
        <p:txBody>
          <a:bodyPr wrap="square" rtlCol="0">
            <a:spAutoFit/>
          </a:bodyPr>
          <a:lstStyle/>
          <a:p>
            <a:r>
              <a:rPr lang="sv-SE" sz="1100" dirty="0"/>
              <a:t>Procent av globalinstrålning</a:t>
            </a:r>
            <a:endParaRPr lang="sv-SE" sz="1400" dirty="0"/>
          </a:p>
        </p:txBody>
      </p:sp>
      <p:pic>
        <p:nvPicPr>
          <p:cNvPr id="11" name="Bildobjekt 10">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279364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Vilka drivkrafter har vår förening?</a:t>
            </a:r>
          </a:p>
        </p:txBody>
      </p:sp>
      <p:sp>
        <p:nvSpPr>
          <p:cNvPr id="3" name="Platshållare för innehåll 2"/>
          <p:cNvSpPr>
            <a:spLocks noGrp="1"/>
          </p:cNvSpPr>
          <p:nvPr>
            <p:ph idx="1"/>
          </p:nvPr>
        </p:nvSpPr>
        <p:spPr>
          <a:xfrm>
            <a:off x="762000" y="1500882"/>
            <a:ext cx="7629525" cy="4176712"/>
          </a:xfrm>
        </p:spPr>
        <p:txBody>
          <a:bodyPr/>
          <a:lstStyle/>
          <a:p>
            <a:r>
              <a:rPr lang="sv-SE" sz="1800" dirty="0"/>
              <a:t>Ekonomisk drivkraft: Sänkta driftkostnader</a:t>
            </a:r>
          </a:p>
          <a:p>
            <a:r>
              <a:rPr lang="sv-SE" sz="1800" dirty="0"/>
              <a:t>Miljömässig drivkraft: Minska vårt koldioxidavtryck och skapa en god miljöprofil</a:t>
            </a:r>
          </a:p>
          <a:p>
            <a:r>
              <a:rPr lang="sv-SE" sz="1800" dirty="0"/>
              <a:t>Kommande takrenovering: Solcellsinstallation och takrenovering kan med fördel göras samtidigt </a:t>
            </a:r>
            <a:r>
              <a:rPr lang="sv-SE" sz="1800" dirty="0">
                <a:sym typeface="Wingdings" panose="05000000000000000000" pitchFamily="2" charset="2"/>
              </a:rPr>
              <a:t> Kostnadsbesparingar jämfört med om åtgärderna utförs separat</a:t>
            </a:r>
          </a:p>
          <a:p>
            <a:r>
              <a:rPr lang="sv-SE" sz="1800" dirty="0">
                <a:sym typeface="Wingdings" panose="05000000000000000000" pitchFamily="2" charset="2"/>
              </a:rPr>
              <a:t>Genom att identifiera vilka drivkrafter vi </a:t>
            </a:r>
            <a:br>
              <a:rPr lang="sv-SE" sz="1800" dirty="0">
                <a:sym typeface="Wingdings" panose="05000000000000000000" pitchFamily="2" charset="2"/>
              </a:rPr>
            </a:br>
            <a:r>
              <a:rPr lang="sv-SE" sz="1800" dirty="0">
                <a:sym typeface="Wingdings" panose="05000000000000000000" pitchFamily="2" charset="2"/>
              </a:rPr>
              <a:t>har blir det enklare att konkretisera </a:t>
            </a:r>
            <a:br>
              <a:rPr lang="sv-SE" sz="1800" dirty="0">
                <a:sym typeface="Wingdings" panose="05000000000000000000" pitchFamily="2" charset="2"/>
              </a:rPr>
            </a:br>
            <a:r>
              <a:rPr lang="sv-SE" sz="1800" dirty="0">
                <a:sym typeface="Wingdings" panose="05000000000000000000" pitchFamily="2" charset="2"/>
              </a:rPr>
              <a:t>möjliga för- och nackdelar med en </a:t>
            </a:r>
            <a:br>
              <a:rPr lang="sv-SE" sz="1800" dirty="0">
                <a:sym typeface="Wingdings" panose="05000000000000000000" pitchFamily="2" charset="2"/>
              </a:rPr>
            </a:br>
            <a:r>
              <a:rPr lang="sv-SE" sz="1800" dirty="0">
                <a:sym typeface="Wingdings" panose="05000000000000000000" pitchFamily="2" charset="2"/>
              </a:rPr>
              <a:t>solcellsinstallation</a:t>
            </a:r>
          </a:p>
          <a:p>
            <a:r>
              <a:rPr lang="sv-SE" sz="1800" dirty="0">
                <a:sym typeface="Wingdings" panose="05000000000000000000" pitchFamily="2" charset="2"/>
              </a:rPr>
              <a:t>Vilken kunskap finns i vår förening?</a:t>
            </a:r>
            <a:endParaRPr lang="sv-SE" sz="1800" dirty="0"/>
          </a:p>
          <a:p>
            <a:pPr lvl="1"/>
            <a:endParaRPr lang="sv-SE" sz="1600" dirty="0"/>
          </a:p>
          <a:p>
            <a:endParaRPr lang="sv-SE" sz="20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5" name="Bildobjekt 4"/>
          <p:cNvPicPr>
            <a:picLocks noChangeAspect="1"/>
          </p:cNvPicPr>
          <p:nvPr/>
        </p:nvPicPr>
        <p:blipFill>
          <a:blip r:embed="rId5"/>
          <a:stretch>
            <a:fillRect/>
          </a:stretch>
        </p:blipFill>
        <p:spPr>
          <a:xfrm>
            <a:off x="5508104" y="3789040"/>
            <a:ext cx="2827906" cy="1656184"/>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386560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Tillstånd och regler</a:t>
            </a:r>
          </a:p>
        </p:txBody>
      </p:sp>
      <p:sp>
        <p:nvSpPr>
          <p:cNvPr id="3" name="Platshållare för innehåll 2"/>
          <p:cNvSpPr>
            <a:spLocks noGrp="1"/>
          </p:cNvSpPr>
          <p:nvPr>
            <p:ph idx="1"/>
          </p:nvPr>
        </p:nvSpPr>
        <p:spPr>
          <a:xfrm>
            <a:off x="762000" y="1500882"/>
            <a:ext cx="7629525" cy="4176712"/>
          </a:xfrm>
        </p:spPr>
        <p:txBody>
          <a:bodyPr/>
          <a:lstStyle/>
          <a:p>
            <a:r>
              <a:rPr lang="sv-SE" sz="1800" dirty="0"/>
              <a:t>Bygglov:</a:t>
            </a:r>
          </a:p>
          <a:p>
            <a:pPr lvl="1"/>
            <a:r>
              <a:rPr lang="sv-SE" sz="1600" dirty="0"/>
              <a:t>Sedan augusti 2018 är kravet på bygglov borttaget för många solcellsanläggningar</a:t>
            </a:r>
          </a:p>
          <a:p>
            <a:pPr lvl="1"/>
            <a:r>
              <a:rPr lang="sv-SE" sz="1600" dirty="0"/>
              <a:t>Om solcellerna följer byggnadens form behövs inte bygglov</a:t>
            </a:r>
          </a:p>
          <a:p>
            <a:pPr lvl="1"/>
            <a:r>
              <a:rPr lang="sv-SE" sz="1600" dirty="0"/>
              <a:t>Om solcellerna placeras uppvinklade på platt tak krävs ansökan om bygglov</a:t>
            </a:r>
          </a:p>
          <a:p>
            <a:pPr lvl="1"/>
            <a:r>
              <a:rPr lang="sv-SE" sz="1600" dirty="0"/>
              <a:t>Områden som klassas särskilt värdefulla från historisk, kulturhistorisk, miljömässig eller konstnärlig synpunkt har fortsatt krav på bygglov</a:t>
            </a:r>
          </a:p>
          <a:p>
            <a:pPr marL="344487" lvl="1" indent="0">
              <a:buNone/>
            </a:pPr>
            <a:endParaRPr lang="sv-SE" sz="1600" dirty="0"/>
          </a:p>
          <a:p>
            <a:pPr marL="331787"/>
            <a:r>
              <a:rPr lang="sv-SE" sz="1800" dirty="0"/>
              <a:t>Kontakta kommunens </a:t>
            </a:r>
            <a:br>
              <a:rPr lang="sv-SE" sz="1800" dirty="0"/>
            </a:br>
            <a:r>
              <a:rPr lang="sv-SE" sz="1800" dirty="0"/>
              <a:t>bygglovsavdelning för att ta reda </a:t>
            </a:r>
            <a:br>
              <a:rPr lang="sv-SE" sz="1800" dirty="0"/>
            </a:br>
            <a:r>
              <a:rPr lang="sv-SE" sz="1800" dirty="0"/>
              <a:t>på vad som gäller för er</a:t>
            </a:r>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5" name="Bildobjekt 4"/>
          <p:cNvPicPr>
            <a:picLocks noChangeAspect="1"/>
          </p:cNvPicPr>
          <p:nvPr/>
        </p:nvPicPr>
        <p:blipFill>
          <a:blip r:embed="rId5"/>
          <a:stretch>
            <a:fillRect/>
          </a:stretch>
        </p:blipFill>
        <p:spPr>
          <a:xfrm>
            <a:off x="5076056" y="4012856"/>
            <a:ext cx="3027729" cy="1792656"/>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7355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Tillstånd och regler</a:t>
            </a:r>
          </a:p>
        </p:txBody>
      </p:sp>
      <p:sp>
        <p:nvSpPr>
          <p:cNvPr id="3" name="Platshållare för innehåll 2"/>
          <p:cNvSpPr>
            <a:spLocks noGrp="1"/>
          </p:cNvSpPr>
          <p:nvPr>
            <p:ph idx="1"/>
          </p:nvPr>
        </p:nvSpPr>
        <p:spPr>
          <a:xfrm>
            <a:off x="762000" y="1500882"/>
            <a:ext cx="7629525" cy="4176712"/>
          </a:xfrm>
        </p:spPr>
        <p:txBody>
          <a:bodyPr/>
          <a:lstStyle/>
          <a:p>
            <a:r>
              <a:rPr lang="sv-SE" sz="1800" dirty="0"/>
              <a:t>Nätanslutning:</a:t>
            </a:r>
          </a:p>
          <a:p>
            <a:pPr marL="687387" lvl="1"/>
            <a:r>
              <a:rPr lang="sv-SE" sz="1600" dirty="0"/>
              <a:t>En solcellsinstallation måste anmälas till elnätsföretaget och får inte kopplas in utan deras godkännande</a:t>
            </a:r>
          </a:p>
          <a:p>
            <a:pPr marL="687387" lvl="1"/>
            <a:r>
              <a:rPr lang="sv-SE" sz="1600" dirty="0"/>
              <a:t>Elnätsföretaget har i skyldighet att:</a:t>
            </a:r>
          </a:p>
          <a:p>
            <a:pPr marL="952500" lvl="2"/>
            <a:r>
              <a:rPr lang="sv-SE" sz="1400" dirty="0"/>
              <a:t>Ansluta solcellsanläggningen</a:t>
            </a:r>
          </a:p>
          <a:p>
            <a:pPr marL="952500" lvl="2"/>
            <a:r>
              <a:rPr lang="sv-SE" sz="1400" dirty="0"/>
              <a:t>Installera mätare och mäta elen som matas in på elnätet</a:t>
            </a:r>
          </a:p>
          <a:p>
            <a:pPr marL="952500" lvl="2"/>
            <a:r>
              <a:rPr lang="sv-SE" sz="1400" dirty="0"/>
              <a:t>Ge viss ersättning för den el som matas in på elnätet</a:t>
            </a:r>
          </a:p>
          <a:p>
            <a:pPr lvl="1"/>
            <a:endParaRPr lang="sv-SE" sz="1600" dirty="0"/>
          </a:p>
          <a:p>
            <a:endParaRPr lang="sv-SE" sz="20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5" name="Bildobjekt 4"/>
          <p:cNvPicPr>
            <a:picLocks noChangeAspect="1"/>
          </p:cNvPicPr>
          <p:nvPr/>
        </p:nvPicPr>
        <p:blipFill>
          <a:blip r:embed="rId5"/>
          <a:stretch>
            <a:fillRect/>
          </a:stretch>
        </p:blipFill>
        <p:spPr>
          <a:xfrm>
            <a:off x="3237602" y="3717156"/>
            <a:ext cx="2678319" cy="2642044"/>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414473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Vad kostar en solcellsanläggning?</a:t>
            </a:r>
          </a:p>
        </p:txBody>
      </p:sp>
      <p:sp>
        <p:nvSpPr>
          <p:cNvPr id="3" name="Platshållare för innehåll 2"/>
          <p:cNvSpPr>
            <a:spLocks noGrp="1"/>
          </p:cNvSpPr>
          <p:nvPr>
            <p:ph idx="1"/>
          </p:nvPr>
        </p:nvSpPr>
        <p:spPr>
          <a:xfrm>
            <a:off x="761999" y="1500882"/>
            <a:ext cx="7629525" cy="4176712"/>
          </a:xfrm>
        </p:spPr>
        <p:txBody>
          <a:bodyPr/>
          <a:lstStyle/>
          <a:p>
            <a:r>
              <a:rPr lang="sv-SE" sz="1800" dirty="0"/>
              <a:t>Investeringskostnad ca 11 000-15 000 kr/kW för anläggningar större än 20 kW (motsvarar ca 120 kvadratmeter solcellsyta)</a:t>
            </a:r>
          </a:p>
          <a:p>
            <a:r>
              <a:rPr lang="sv-SE" sz="1800" dirty="0"/>
              <a:t>Kostnaden för solceller har minskat de senaste åren</a:t>
            </a:r>
          </a:p>
          <a:p>
            <a:r>
              <a:rPr lang="sv-SE" sz="1800" dirty="0"/>
              <a:t>Totala kostnaden beror på anläggningens storlek samt komplexiteten i anläggningens utformning</a:t>
            </a:r>
          </a:p>
          <a:p>
            <a:r>
              <a:rPr lang="sv-SE" sz="1800" dirty="0"/>
              <a:t>Generellt sett blir kostnaden per </a:t>
            </a:r>
            <a:br>
              <a:rPr lang="sv-SE" sz="1800" dirty="0"/>
            </a:br>
            <a:r>
              <a:rPr lang="sv-SE" sz="1800" dirty="0"/>
              <a:t>installerad kilowatt toppeffekt [</a:t>
            </a:r>
            <a:r>
              <a:rPr lang="sv-SE" sz="1800" dirty="0" err="1"/>
              <a:t>kW</a:t>
            </a:r>
            <a:r>
              <a:rPr lang="sv-SE" sz="1800" baseline="-25000" dirty="0" err="1"/>
              <a:t>t</a:t>
            </a:r>
            <a:r>
              <a:rPr lang="sv-SE" sz="1800" dirty="0"/>
              <a:t>] </a:t>
            </a:r>
            <a:br>
              <a:rPr lang="sv-SE" sz="1800" dirty="0"/>
            </a:br>
            <a:r>
              <a:rPr lang="sv-SE" sz="1800" dirty="0"/>
              <a:t>lägre ju större anläggningen är</a:t>
            </a:r>
          </a:p>
          <a:p>
            <a:endParaRPr lang="sv-SE" sz="1800" dirty="0"/>
          </a:p>
          <a:p>
            <a:endParaRPr lang="sv-SE" sz="20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4" name="Bildobjekt 3"/>
          <p:cNvPicPr>
            <a:picLocks noChangeAspect="1"/>
          </p:cNvPicPr>
          <p:nvPr/>
        </p:nvPicPr>
        <p:blipFill>
          <a:blip r:embed="rId5"/>
          <a:stretch>
            <a:fillRect/>
          </a:stretch>
        </p:blipFill>
        <p:spPr>
          <a:xfrm>
            <a:off x="5076056" y="3356992"/>
            <a:ext cx="3060946" cy="1800200"/>
          </a:xfrm>
          <a:prstGeom prst="rect">
            <a:avLst/>
          </a:prstGeom>
        </p:spPr>
      </p:pic>
      <p:pic>
        <p:nvPicPr>
          <p:cNvPr id="7" name="Bildobjekt 6">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226642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Stödsystem, regler och ersättningar</a:t>
            </a:r>
          </a:p>
        </p:txBody>
      </p:sp>
      <p:sp>
        <p:nvSpPr>
          <p:cNvPr id="3" name="Platshållare för innehåll 2"/>
          <p:cNvSpPr>
            <a:spLocks noGrp="1"/>
          </p:cNvSpPr>
          <p:nvPr>
            <p:ph idx="1"/>
          </p:nvPr>
        </p:nvSpPr>
        <p:spPr>
          <a:xfrm>
            <a:off x="762000" y="1268760"/>
            <a:ext cx="7629525" cy="4392612"/>
          </a:xfrm>
        </p:spPr>
        <p:txBody>
          <a:bodyPr/>
          <a:lstStyle/>
          <a:p>
            <a:pPr marL="344487" lvl="1" indent="0">
              <a:buNone/>
            </a:pPr>
            <a:r>
              <a:rPr lang="sv-SE" sz="1400" dirty="0"/>
              <a:t>I bostadshus är elbehovet nästan alltid störst på morgonen och kvällen, medan elproduktionen från en solcellsanläggning oftast är störst mitt på dagen. Därför är det mer regel än undantag att det ibland förekommer överskottsproduktion. </a:t>
            </a:r>
          </a:p>
          <a:p>
            <a:pPr marL="344487" lvl="1" indent="0">
              <a:buNone/>
            </a:pPr>
            <a:endParaRPr lang="sv-SE" sz="500" b="1" dirty="0"/>
          </a:p>
          <a:p>
            <a:r>
              <a:rPr lang="sv-SE" sz="1600" b="1" dirty="0"/>
              <a:t>Försäljning av överskottsproduktion</a:t>
            </a:r>
          </a:p>
          <a:p>
            <a:pPr lvl="1"/>
            <a:r>
              <a:rPr lang="sv-SE" sz="1400" dirty="0"/>
              <a:t>Överskottsel kan säljas till ett elhandelsbolag (elleverantör) som ger ersättning till solcellsägaren  </a:t>
            </a:r>
          </a:p>
          <a:p>
            <a:pPr lvl="1"/>
            <a:r>
              <a:rPr lang="sv-SE" sz="1400" dirty="0"/>
              <a:t>Elhandelsbolag kan ge olika ersättning </a:t>
            </a:r>
            <a:r>
              <a:rPr lang="sv-SE" sz="1400" dirty="0">
                <a:sym typeface="Wingdings" panose="05000000000000000000" pitchFamily="2" charset="2"/>
              </a:rPr>
              <a:t> Undersök därför marknaden och se vad olika elleverantörer har att erbjuda</a:t>
            </a:r>
          </a:p>
          <a:p>
            <a:pPr lvl="1"/>
            <a:r>
              <a:rPr lang="sv-SE" sz="1400" dirty="0">
                <a:sym typeface="Wingdings" panose="05000000000000000000" pitchFamily="2" charset="2"/>
              </a:rPr>
              <a:t>Huruvida det är mest lönsamt att använda egenproducerad el själv eller sälja den till elnätet beror både på den rådande kostnaden för el köpt från elnätet och den ersättning man får</a:t>
            </a:r>
          </a:p>
          <a:p>
            <a:pPr lvl="1"/>
            <a:endParaRPr lang="sv-SE" sz="1200" dirty="0">
              <a:sym typeface="Wingdings" panose="05000000000000000000" pitchFamily="2" charset="2"/>
            </a:endParaRPr>
          </a:p>
          <a:p>
            <a:pPr marL="274637" indent="-285750">
              <a:spcBef>
                <a:spcPts val="0"/>
              </a:spcBef>
            </a:pPr>
            <a:r>
              <a:rPr lang="sv-SE" sz="1600" b="1" dirty="0"/>
              <a:t>Nätnytta</a:t>
            </a:r>
          </a:p>
          <a:p>
            <a:pPr lvl="1"/>
            <a:r>
              <a:rPr lang="sv-SE" sz="1400" dirty="0"/>
              <a:t>Den ersättning elnätsbolaget ger för överskottsel som matas ut på elnätet</a:t>
            </a:r>
          </a:p>
          <a:p>
            <a:pPr lvl="1"/>
            <a:r>
              <a:rPr lang="sv-SE" sz="1400" dirty="0"/>
              <a:t>Nätnytta innebär att elnätsbolaget får minskade kostnader för överföring av el tack vare elproduktionen från solcellsanläggningen</a:t>
            </a:r>
          </a:p>
          <a:p>
            <a:pPr lvl="1"/>
            <a:r>
              <a:rPr lang="sv-SE" sz="1400" dirty="0"/>
              <a:t>Storleken på ersättningen beror på var i landet man bor och vilket elnätsbolag man har</a:t>
            </a:r>
          </a:p>
          <a:p>
            <a:pPr marL="344487" lvl="1" indent="0">
              <a:buNone/>
            </a:pPr>
            <a:endParaRPr lang="sv-SE" sz="1200" dirty="0"/>
          </a:p>
          <a:p>
            <a:endParaRPr lang="sv-SE" sz="1800" dirty="0"/>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6" name="Bildobjekt 5">
            <a:extLst>
              <a:ext uri="{FF2B5EF4-FFF2-40B4-BE49-F238E27FC236}">
                <a16:creationId xmlns:a16="http://schemas.microsoft.com/office/drawing/2014/main" id="{038F24D4-EFC0-4644-849C-98AEAC616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372832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Stödsystem, regler och ersättningar</a:t>
            </a:r>
          </a:p>
        </p:txBody>
      </p:sp>
      <p:pic>
        <p:nvPicPr>
          <p:cNvPr id="9"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476672"/>
            <a:ext cx="518761" cy="622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tshållare för innehåll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628800"/>
            <a:ext cx="262716" cy="4176712"/>
          </a:xfrm>
          <a:prstGeom prst="rect">
            <a:avLst/>
          </a:prstGeom>
          <a:noFill/>
          <a:ln w="9525">
            <a:noFill/>
            <a:miter lim="800000"/>
            <a:headEnd/>
            <a:tailEnd/>
          </a:ln>
          <a:effectLst/>
        </p:spPr>
      </p:pic>
      <p:pic>
        <p:nvPicPr>
          <p:cNvPr id="4" name="Bildobjekt 3"/>
          <p:cNvPicPr>
            <a:picLocks noChangeAspect="1"/>
          </p:cNvPicPr>
          <p:nvPr/>
        </p:nvPicPr>
        <p:blipFill>
          <a:blip r:embed="rId5"/>
          <a:stretch>
            <a:fillRect/>
          </a:stretch>
        </p:blipFill>
        <p:spPr>
          <a:xfrm>
            <a:off x="5514598" y="4293096"/>
            <a:ext cx="2462977" cy="1460088"/>
          </a:xfrm>
          <a:prstGeom prst="rect">
            <a:avLst/>
          </a:prstGeom>
        </p:spPr>
      </p:pic>
      <p:sp>
        <p:nvSpPr>
          <p:cNvPr id="7" name="Platshållare för innehåll 2"/>
          <p:cNvSpPr txBox="1">
            <a:spLocks/>
          </p:cNvSpPr>
          <p:nvPr/>
        </p:nvSpPr>
        <p:spPr bwMode="auto">
          <a:xfrm>
            <a:off x="666255" y="1268760"/>
            <a:ext cx="7629525"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r>
              <a:rPr lang="sv-SE" sz="1600" b="1" dirty="0"/>
              <a:t>Investeringsstöd</a:t>
            </a:r>
          </a:p>
          <a:p>
            <a:pPr lvl="1"/>
            <a:r>
              <a:rPr lang="sv-SE" sz="1400" dirty="0"/>
              <a:t>Max 30 % av totalkostnaden (inkl. arbete)</a:t>
            </a:r>
          </a:p>
          <a:p>
            <a:pPr lvl="1"/>
            <a:r>
              <a:rPr lang="sv-SE" sz="1400" dirty="0"/>
              <a:t>Ansökan sker hos Länsstyrelsen</a:t>
            </a:r>
          </a:p>
          <a:p>
            <a:pPr lvl="1"/>
            <a:r>
              <a:rPr lang="sv-SE" sz="1400" dirty="0"/>
              <a:t>Handläggning och beslut om stöd sker i turordning efter datum då ansökan inkommit</a:t>
            </a:r>
          </a:p>
          <a:p>
            <a:pPr lvl="1"/>
            <a:endParaRPr lang="sv-SE" sz="1400" dirty="0"/>
          </a:p>
          <a:p>
            <a:pPr>
              <a:spcBef>
                <a:spcPts val="0"/>
              </a:spcBef>
            </a:pPr>
            <a:r>
              <a:rPr lang="sv-SE" sz="1600" b="1" dirty="0"/>
              <a:t>Elcertifikatsystemet</a:t>
            </a:r>
            <a:r>
              <a:rPr lang="sv-SE" sz="1400" dirty="0"/>
              <a:t> </a:t>
            </a:r>
          </a:p>
          <a:p>
            <a:pPr lvl="1"/>
            <a:r>
              <a:rPr lang="sv-SE" sz="1400" dirty="0"/>
              <a:t>Syftar till att öka genereringen av förnybar el</a:t>
            </a:r>
          </a:p>
          <a:p>
            <a:pPr lvl="1"/>
            <a:r>
              <a:rPr lang="sv-SE" sz="1400" dirty="0"/>
              <a:t>Producenter av förnybar el får ett elcertifikat av staten för varje MWh el de producerar och kan sedan sälja dessa och får på så sätt en extra intäkt</a:t>
            </a:r>
          </a:p>
          <a:p>
            <a:pPr lvl="1"/>
            <a:r>
              <a:rPr lang="sv-SE" sz="1400" dirty="0"/>
              <a:t>Ca 10-20 öre/kWh</a:t>
            </a:r>
          </a:p>
          <a:p>
            <a:pPr lvl="1"/>
            <a:endParaRPr lang="sv-SE" sz="1400" dirty="0"/>
          </a:p>
          <a:p>
            <a:pPr>
              <a:spcBef>
                <a:spcPts val="0"/>
              </a:spcBef>
            </a:pPr>
            <a:r>
              <a:rPr lang="sv-SE" sz="1600" b="1" dirty="0"/>
              <a:t>Ursprungsgaranti</a:t>
            </a:r>
          </a:p>
          <a:p>
            <a:pPr lvl="1"/>
            <a:r>
              <a:rPr lang="sv-SE" sz="1400" dirty="0"/>
              <a:t>Används för att garantera ursprunget på el</a:t>
            </a:r>
          </a:p>
          <a:p>
            <a:pPr lvl="1"/>
            <a:r>
              <a:rPr lang="sv-SE" sz="1400" dirty="0"/>
              <a:t>Fungerar likt elcertifikatsystemet</a:t>
            </a:r>
          </a:p>
          <a:p>
            <a:endParaRPr lang="sv-SE" sz="1800" kern="0" dirty="0"/>
          </a:p>
          <a:p>
            <a:endParaRPr lang="sv-SE" sz="2000" kern="0" dirty="0"/>
          </a:p>
        </p:txBody>
      </p:sp>
      <p:pic>
        <p:nvPicPr>
          <p:cNvPr id="8" name="Bildobjekt 7">
            <a:extLst>
              <a:ext uri="{FF2B5EF4-FFF2-40B4-BE49-F238E27FC236}">
                <a16:creationId xmlns:a16="http://schemas.microsoft.com/office/drawing/2014/main" id="{038F24D4-EFC0-4644-849C-98AEAC6167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2675" y="6239669"/>
            <a:ext cx="631210" cy="462136"/>
          </a:xfrm>
          <a:prstGeom prst="rect">
            <a:avLst/>
          </a:prstGeom>
        </p:spPr>
      </p:pic>
    </p:spTree>
    <p:extLst>
      <p:ext uri="{BB962C8B-B14F-4D97-AF65-F5344CB8AC3E}">
        <p14:creationId xmlns:p14="http://schemas.microsoft.com/office/powerpoint/2010/main" val="1073732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H">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 färg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vit_m_punk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lös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3.xml><?xml version="1.0" encoding="utf-8"?>
<a:theme xmlns:a="http://schemas.openxmlformats.org/drawingml/2006/main" name="färg_U_punk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_U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4.xml><?xml version="1.0" encoding="utf-8"?>
<a:theme xmlns:a="http://schemas.openxmlformats.org/drawingml/2006/main" name="vit_U_punk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arglos_U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VSWSDocEstablishBy xmlns="http://schemas.microsoft.com/sharepoint/v3" xsi:nil="true"/>
    <PVSWSDocStatus xmlns="http://schemas.microsoft.com/sharepoint/v3" xsi:nil="true"/>
    <PVSWSDocAssignNr xmlns="http://schemas.microsoft.com/sharepoint/v3">10267838</PVSWSDocAssignNr>
    <PVSWSDocAssignmentResponsible xmlns="http://schemas.microsoft.com/sharepoint/v3">Winkler, Charlotta</PVSWSDocAssignmentResponsible>
    <PVSWSDocProjName xmlns="http://schemas.microsoft.com/sharepoint/v3">Guide solcellsanläggningar BRF-er</PVSWSDocProjName>
    <PVSWSDocChangeLabel xmlns="http://schemas.microsoft.com/sharepoint/v3" xsi:nil="true"/>
    <PVSWSDocItemVersion xmlns="http://schemas.microsoft.com/sharepoint/v3">0.4</PVSWSDocItemVersion>
    <PVSWSDocType xmlns="http://schemas.microsoft.com/sharepoint/v3" xsi:nil="true"/>
    <PVSWSDocLocation xmlns="http://schemas.microsoft.com/sharepoint/v3" xsi:nil="true"/>
    <PVSWSDocRevDate xmlns="http://schemas.microsoft.com/sharepoint/v3" xsi:nil="true"/>
    <PVSWSDocAssign2 xmlns="http://schemas.microsoft.com/sharepoint/v3" xsi:nil="true"/>
    <PVSWSDocAssign3 xmlns="http://schemas.microsoft.com/sharepoint/v3" xsi:nil="true"/>
    <PVSWSDocApproveBy xmlns="http://schemas.microsoft.com/sharepoint/v3" xsi:nil="true"/>
    <PVSWSDocCompany xmlns="http://schemas.microsoft.com/sharepoint/v3">WSP Sverige AB</PVSWSDocCompany>
    <PVSWSDocAssign1 xmlns="http://schemas.microsoft.com/sharepoint/v3" xsi:nil="true"/>
    <PVSWSDocDate xmlns="http://schemas.microsoft.com/sharepoint/v3">2017-09-06T08:16:02+00:00</PVSWSDocDate>
    <PVSWSDocName xmlns="http://schemas.microsoft.com/sharepoint/v3">PowerPoint-presentation om solenergi för BRF-er</PVSWSDocName>
    <PVSWSDocAssignment xmlns="http://schemas.microsoft.com/sharepoint/v3">Energi- och Klimatrådgivning Järfälla kommun</PVSWSDocAssignment>
    <PVSWSDocAssign4 xmlns="http://schemas.microsoft.com/sharepoint/v3" xsi:nil="true"/>
    <PVSWSDocRevBy xmlns="http://schemas.microsoft.com/sharepoint/v3" xsi:nil="true"/>
    <PVSWSDocPhase xmlns="http://schemas.microsoft.com/sharepoint/v3" xsi:nil="true"/>
    <PVSWSDocToolProcess xmlns="http://schemas.microsoft.com/sharepoint/v3" xsi:nil="true"/>
    <PVSWSDocToolModifiedBy xmlns="http://schemas.microsoft.com/sharepoint/v3" xsi:nil="true"/>
    <PVSWSDocToolName xmlns="http://schemas.microsoft.com/sharepoint/v3" xsi:nil="true"/>
    <PVSWSDocToolResponsible xmlns="http://schemas.microsoft.com/sharepoint/v3" xsi:nil="true"/>
    <PVSWSDocToolVersion xmlns="http://schemas.microsoft.com/sharepoint/v3" xsi:nil="true"/>
    <PVSWSDocToolPublished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tandarddokument" ma:contentTypeID="0x010100F3AFF667EC9D4557811DA86F1C6D7EFB0068AE8BA9CD0DC640808587C7E11EF2FD" ma:contentTypeVersion="1" ma:contentTypeDescription="" ma:contentTypeScope="" ma:versionID="20fa8427daf7bda99b8b9d26803fb25e">
  <xsd:schema xmlns:xsd="http://www.w3.org/2001/XMLSchema" xmlns:xs="http://www.w3.org/2001/XMLSchema" xmlns:p="http://schemas.microsoft.com/office/2006/metadata/properties" xmlns:ns1="http://schemas.microsoft.com/sharepoint/v3" targetNamespace="http://schemas.microsoft.com/office/2006/metadata/properties" ma:root="true" ma:fieldsID="9a01f5f75c897b4d530b6ea4042dc756" ns1:_="">
    <xsd:import namespace="http://schemas.microsoft.com/sharepoint/v3"/>
    <xsd:element name="properties">
      <xsd:complexType>
        <xsd:sequence>
          <xsd:element name="documentManagement">
            <xsd:complexType>
              <xsd:all>
                <xsd:element ref="ns1:PVSWSDocName" minOccurs="0"/>
                <xsd:element ref="ns1:PVSWSDocAssign1" minOccurs="0"/>
                <xsd:element ref="ns1:PVSWSDocAssign2" minOccurs="0"/>
                <xsd:element ref="ns1:PVSWSDocAssign3" minOccurs="0"/>
                <xsd:element ref="ns1:PVSWSDocAssign4" minOccurs="0"/>
                <xsd:element ref="ns1:PVSWSDocDate" minOccurs="0"/>
                <xsd:element ref="ns1:PVSWSDocEstablishBy" minOccurs="0"/>
                <xsd:element ref="ns1:PVSWSDocType" minOccurs="0"/>
                <xsd:element ref="ns1:PVSWSDocPhase" minOccurs="0"/>
                <xsd:element ref="ns1:PVSWSDocStatus" minOccurs="0"/>
                <xsd:element ref="ns1:PVSWSDocRevBy" minOccurs="0"/>
                <xsd:element ref="ns1:PVSWSDocApproveBy" minOccurs="0"/>
                <xsd:element ref="ns1:PVSWSDocLocation" minOccurs="0"/>
                <xsd:element ref="ns1:PVSWSDocRevDate" minOccurs="0"/>
                <xsd:element ref="ns1:PVSWSDocChangeLabel" minOccurs="0"/>
                <xsd:element ref="ns1:PVSWSDocAssignment" minOccurs="0"/>
                <xsd:element ref="ns1:PVSWSDocAssignNr" minOccurs="0"/>
                <xsd:element ref="ns1:PVSWSDocAssignmentResponsible" minOccurs="0"/>
                <xsd:element ref="ns1:PVSWSDocCompany" minOccurs="0"/>
                <xsd:element ref="ns1:PVSWSDocItemVersion" minOccurs="0"/>
                <xsd:element ref="ns1:PVSWSDocProjName" minOccurs="0"/>
                <xsd:element ref="ns1:PVSWSDocToolName" minOccurs="0"/>
                <xsd:element ref="ns1:PVSWSDocToolVersion" minOccurs="0"/>
                <xsd:element ref="ns1:PVSWSDocToolPublishedDate" minOccurs="0"/>
                <xsd:element ref="ns1:PVSWSDocToolResponsible" minOccurs="0"/>
                <xsd:element ref="ns1:PVSWSDocToolModifiedBy" minOccurs="0"/>
                <xsd:element ref="ns1:PVSWSDocToolProc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VSWSDocName" ma:index="8" nillable="true" ma:displayName="Dokumentnamn" ma:description="" ma:hidden="true" ma:internalName="PVSWSDocName" ma:readOnly="false">
      <xsd:simpleType>
        <xsd:restriction base="dms:Text"/>
      </xsd:simpleType>
    </xsd:element>
    <xsd:element name="PVSWSDocAssign1" ma:index="9" nillable="true" ma:displayName="Titel" ma:description="" ma:internalName="PVSWSDocAssign1" ma:readOnly="false">
      <xsd:simpleType>
        <xsd:restriction base="dms:Text"/>
      </xsd:simpleType>
    </xsd:element>
    <xsd:element name="PVSWSDocAssign2" ma:index="10" nillable="true" ma:displayName="Titel rad 2" ma:description="" ma:internalName="PVSWSDocAssign2" ma:readOnly="false">
      <xsd:simpleType>
        <xsd:restriction base="dms:Text"/>
      </xsd:simpleType>
    </xsd:element>
    <xsd:element name="PVSWSDocAssign3" ma:index="11" nillable="true" ma:displayName="Titel rad 3" ma:description="" ma:internalName="PVSWSDocAssign3" ma:readOnly="false">
      <xsd:simpleType>
        <xsd:restriction base="dms:Text"/>
      </xsd:simpleType>
    </xsd:element>
    <xsd:element name="PVSWSDocAssign4" ma:index="12" nillable="true" ma:displayName="Titel rad 4" ma:description="" ma:internalName="PVSWSDocAssign4" ma:readOnly="false">
      <xsd:simpleType>
        <xsd:restriction base="dms:Text"/>
      </xsd:simpleType>
    </xsd:element>
    <xsd:element name="PVSWSDocDate" ma:index="13" nillable="true" ma:displayName="Datum" ma:default="[today]" ma:description="" ma:format="DateOnly" ma:internalName="PVSWSDocDate">
      <xsd:simpleType>
        <xsd:restriction base="dms:DateTime"/>
      </xsd:simpleType>
    </xsd:element>
    <xsd:element name="PVSWSDocEstablishBy" ma:index="14" nillable="true" ma:displayName="Författare" ma:description="" ma:internalName="PVSWSDocEstablishBy" ma:readOnly="false">
      <xsd:simpleType>
        <xsd:restriction base="dms:Text"/>
      </xsd:simpleType>
    </xsd:element>
    <xsd:element name="PVSWSDocType" ma:index="15" nillable="true" ma:displayName="Dokumenttyp" ma:default="" ma:description="" ma:format="Dropdown" ma:internalName="PVSWSDocType">
      <xsd:simpleType>
        <xsd:restriction base="dms:Choice">
          <xsd:enumeration value="Rapport"/>
          <xsd:enumeration value="Administrativa föreskrifter"/>
          <xsd:enumeration value="Avtal och kontrakt"/>
          <xsd:enumeration value="Beräkningar"/>
          <xsd:enumeration value="Bilder"/>
          <xsd:enumeration value="Korrespondens"/>
          <xsd:enumeration value="Beskrivningar"/>
          <xsd:enumeration value="Ekonomi"/>
          <xsd:enumeration value="Handlingsförteckning"/>
          <xsd:enumeration value="Listor"/>
          <xsd:enumeration value="Mallar och instruktioner"/>
          <xsd:enumeration value="Mängdförteckning"/>
          <xsd:enumeration value="Organisation"/>
          <xsd:enumeration value="PM"/>
          <xsd:enumeration value="Mötesdokument"/>
          <xsd:enumeration value="Ritningsförteckning"/>
          <xsd:enumeration value="Styrande dokument"/>
          <xsd:enumeration value="Skiss"/>
          <xsd:enumeration value="Teknisk beskrivning"/>
          <xsd:enumeration value="Tidplaner"/>
          <xsd:enumeration value="Upphandling"/>
          <xsd:enumeration value="Utlåtanden och granskning"/>
        </xsd:restriction>
      </xsd:simpleType>
    </xsd:element>
    <xsd:element name="PVSWSDocPhase" ma:index="16" nillable="true" ma:displayName="Skede" ma:default="" ma:description="" ma:format="Dropdown" ma:internalName="PVSWSDocPhase">
      <xsd:simpleType>
        <xsd:restriction base="dms:Choice">
          <xsd:enumeration value="Förstudiehandling"/>
          <xsd:enumeration value="Preliminär handling"/>
          <xsd:enumeration value="Programhandling"/>
          <xsd:enumeration value="Informationshandling"/>
          <xsd:enumeration value="Systemhandling"/>
          <xsd:enumeration value="Förfrågningsunderlag"/>
          <xsd:enumeration value="Bygghandling"/>
          <xsd:enumeration value="Relationshandling"/>
          <xsd:enumeration value="Förvaltningshandling"/>
          <xsd:enumeration value="Upphandlingsdokument"/>
        </xsd:restriction>
      </xsd:simpleType>
    </xsd:element>
    <xsd:element name="PVSWSDocStatus" ma:index="17" nillable="true" ma:displayName="Granskningsstatus" ma:default="" ma:description="" ma:format="Dropdown" ma:internalName="PVSWSDocStatus">
      <xsd:simpleType>
        <xsd:restriction base="dms:Choice">
          <xsd:enumeration value="Under arbete"/>
          <xsd:enumeration value="För information"/>
          <xsd:enumeration value="Preliminär"/>
          <xsd:enumeration value="Förhandskopia"/>
          <xsd:enumeration value="För granskning"/>
          <xsd:enumeration value="För godkännande"/>
          <xsd:enumeration value="Godkänd"/>
          <xsd:enumeration value="Ej giltigt"/>
          <xsd:enumeration value="Ersatt"/>
        </xsd:restriction>
      </xsd:simpleType>
    </xsd:element>
    <xsd:element name="PVSWSDocRevBy" ma:index="18" nillable="true" ma:displayName="Granskad av" ma:description="" ma:internalName="PVSWSDocRevBy" ma:readOnly="false">
      <xsd:simpleType>
        <xsd:restriction base="dms:Text"/>
      </xsd:simpleType>
    </xsd:element>
    <xsd:element name="PVSWSDocApproveBy" ma:index="19" nillable="true" ma:displayName="Godkänd av" ma:description="" ma:internalName="PVSWSDocApproveBy" ma:readOnly="false">
      <xsd:simpleType>
        <xsd:restriction base="dms:Text"/>
      </xsd:simpleType>
    </xsd:element>
    <xsd:element name="PVSWSDocLocation" ma:index="20" nillable="true" ma:displayName="Ansvarig part" ma:description="" ma:internalName="PVSWSDocLocation" ma:readOnly="false">
      <xsd:simpleType>
        <xsd:restriction base="dms:Text"/>
      </xsd:simpleType>
    </xsd:element>
    <xsd:element name="PVSWSDocRevDate" ma:index="21" nillable="true" ma:displayName="Ändringsdatum" ma:description="" ma:format="DateOnly" ma:internalName="PVSWSDocRevDate">
      <xsd:simpleType>
        <xsd:restriction base="dms:DateTime"/>
      </xsd:simpleType>
    </xsd:element>
    <xsd:element name="PVSWSDocChangeLabel" ma:index="22" nillable="true" ma:displayName="Ändringsbeteckning" ma:description="Ändringsbeteckning bör vara 2 tecken (siffror eller bokstäver)" ma:internalName="PVSWSDocChangeLabel">
      <xsd:simpleType>
        <xsd:restriction base="dms:Text">
          <xsd:maxLength value="20"/>
        </xsd:restriction>
      </xsd:simpleType>
    </xsd:element>
    <xsd:element name="PVSWSDocAssignment" ma:index="23" nillable="true" ma:displayName="Uppdragsnamn" ma:default="Guide Solelhandbok BRF-er" ma:description="" ma:internalName="PVSWSDocAssignment" ma:readOnly="false">
      <xsd:simpleType>
        <xsd:restriction base="dms:Text"/>
      </xsd:simpleType>
    </xsd:element>
    <xsd:element name="PVSWSDocAssignNr" ma:index="24" nillable="true" ma:displayName="Uppdragsnummer" ma:default="10267838" ma:description="" ma:internalName="PVSWSDocAssignNr" ma:readOnly="false">
      <xsd:simpleType>
        <xsd:restriction base="dms:Text"/>
      </xsd:simpleType>
    </xsd:element>
    <xsd:element name="PVSWSDocAssignmentResponsible" ma:index="25" nillable="true" ma:displayName="Uppdragsansvarig" ma:internalName="PVSWSDocAssignmentResponsible">
      <xsd:simpleType>
        <xsd:restriction base="dms:Text"/>
      </xsd:simpleType>
    </xsd:element>
    <xsd:element name="PVSWSDocCompany" ma:index="26" nillable="true" ma:displayName="Företag" ma:default="WSP Sverige AB" ma:internalName="PVSWSDocCompany">
      <xsd:simpleType>
        <xsd:restriction base="dms:Text"/>
      </xsd:simpleType>
    </xsd:element>
    <xsd:element name="PVSWSDocItemVersion" ma:index="27" nillable="true" ma:displayName="Version" ma:internalName="PVSWSDocItemVersion">
      <xsd:simpleType>
        <xsd:restriction base="dms:Text"/>
      </xsd:simpleType>
    </xsd:element>
    <xsd:element name="PVSWSDocProjName" ma:index="28" nillable="true" ma:displayName="Projektnamn" ma:description="" ma:internalName="PVSWSDocProjName" ma:readOnly="false">
      <xsd:simpleType>
        <xsd:restriction base="dms:Text"/>
      </xsd:simpleType>
    </xsd:element>
    <xsd:element name="PVSWSDocToolName" ma:index="29" nillable="true" ma:displayName="Mallnamn" ma:description="Namnet på den använda mallen" ma:internalName="PVSWSDocToolName" ma:readOnly="false">
      <xsd:simpleType>
        <xsd:restriction base="dms:Text"/>
      </xsd:simpleType>
    </xsd:element>
    <xsd:element name="PVSWSDocToolVersion" ma:index="30" nillable="true" ma:displayName="Mallversion" ma:description="Versionen på den använda mallen" ma:internalName="PVSWSDocToolVersion" ma:readOnly="false">
      <xsd:simpleType>
        <xsd:restriction base="dms:Text"/>
      </xsd:simpleType>
    </xsd:element>
    <xsd:element name="PVSWSDocToolPublishedDate" ma:index="31" nillable="true" ma:displayName="Mall publicerad" ma:description="Publiceringsdatum för den använda mallen" ma:format="DateOnly" ma:internalName="PVSWSDocToolPublishedDate" ma:readOnly="false">
      <xsd:simpleType>
        <xsd:restriction base="dms:DateTime"/>
      </xsd:simpleType>
    </xsd:element>
    <xsd:element name="PVSWSDocToolResponsible" ma:index="32" nillable="true" ma:displayName="Mallansvarig" ma:description="Den ansvariga för den använda mallen" ma:internalName="PVSWSDocToolResponsible" ma:readOnly="false">
      <xsd:simpleType>
        <xsd:restriction base="dms:Text"/>
      </xsd:simpleType>
    </xsd:element>
    <xsd:element name="PVSWSDocToolModifiedBy" ma:index="33" nillable="true" ma:displayName="Mall ändrad av" ma:description="Personen som ändrade den använda mallen" ma:internalName="PVSWSDocToolModifiedBy" ma:readOnly="false">
      <xsd:simpleType>
        <xsd:restriction base="dms:Text"/>
      </xsd:simpleType>
    </xsd:element>
    <xsd:element name="PVSWSDocToolProcess" ma:index="34" nillable="true" ma:displayName="Uppdragstyp för mall" ma:description="Uppdragstypen för den använda mallen" ma:internalName="PVSWSDocToolProces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Precio.VS.ApplicationLogic.Workplace.EventReceivers.DocumentEventReceiver_ItemAdded_Synchronous</Name>
    <Synchronization>Synchronous</Synchronization>
    <Type>10001</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Precio.VS.ApplicationLogic.Workplace.EventReceivers.DocumentEventReceiver_ItemUpdated_Synchronous</Name>
    <Synchronization>Synchronous</Synchronization>
    <Type>10002</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Precio.VS.ApplicationLogic.Workplace.EventReceivers.DocumentEventReceiver_ItemDeleted_Synchronous</Name>
    <Synchronization>Synchronous</Synchronization>
    <Type>10003</Type>
    <SequenceNumber>10000</SequenceNumber>
    <Url/>
    <Assembly>Precio.VS.ApplicationLogic, Version=1.0.0.0, Culture=neutral, PublicKeyToken=ebe4555da8d0fa9c</Assembly>
    <Class>Precio.VS.ApplicationLogic.Workplace.EventReceivers.DocumentEventReceiver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607A46-F587-4FD5-81E3-3C6260A9E4DF}"/>
</file>

<file path=customXml/itemProps2.xml><?xml version="1.0" encoding="utf-8"?>
<ds:datastoreItem xmlns:ds="http://schemas.openxmlformats.org/officeDocument/2006/customXml" ds:itemID="{E58C64F6-BE76-408A-BDAD-02004736423F}"/>
</file>

<file path=customXml/itemProps3.xml><?xml version="1.0" encoding="utf-8"?>
<ds:datastoreItem xmlns:ds="http://schemas.openxmlformats.org/officeDocument/2006/customXml" ds:itemID="{D045425F-00B7-465C-8A43-93D204F47A69}"/>
</file>

<file path=customXml/itemProps4.xml><?xml version="1.0" encoding="utf-8"?>
<ds:datastoreItem xmlns:ds="http://schemas.openxmlformats.org/officeDocument/2006/customXml" ds:itemID="{167F148A-C368-4CEF-9011-E2CD334F0519}"/>
</file>

<file path=docProps/app.xml><?xml version="1.0" encoding="utf-8"?>
<Properties xmlns="http://schemas.openxmlformats.org/officeDocument/2006/extended-properties" xmlns:vt="http://schemas.openxmlformats.org/officeDocument/2006/docPropsVTypes">
  <Template>OH</Template>
  <TotalTime>2170</TotalTime>
  <Words>1077</Words>
  <Application>Microsoft Office PowerPoint</Application>
  <PresentationFormat>On-screen Show (4:3)</PresentationFormat>
  <Paragraphs>142</Paragraphs>
  <Slides>16</Slides>
  <Notes>13</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5" baseType="lpstr">
      <vt:lpstr>Arial</vt:lpstr>
      <vt:lpstr>Arial Black</vt:lpstr>
      <vt:lpstr>Times New Roman</vt:lpstr>
      <vt:lpstr>Wingdings</vt:lpstr>
      <vt:lpstr>OH</vt:lpstr>
      <vt:lpstr>vit_m_punkt</vt:lpstr>
      <vt:lpstr>färg_U_punkt</vt:lpstr>
      <vt:lpstr>vit_U_punkt</vt:lpstr>
      <vt:lpstr>think-cell Slide</vt:lpstr>
      <vt:lpstr> Solceller för bostadsrättsföreningar – teknik, ekonomi, regler</vt:lpstr>
      <vt:lpstr>Varför solceller?</vt:lpstr>
      <vt:lpstr>Är vår byggnad lämplig för solceller?</vt:lpstr>
      <vt:lpstr>Vilka drivkrafter har vår förening?</vt:lpstr>
      <vt:lpstr>Tillstånd och regler</vt:lpstr>
      <vt:lpstr>Tillstånd och regler</vt:lpstr>
      <vt:lpstr>Vad kostar en solcellsanläggning?</vt:lpstr>
      <vt:lpstr>Stödsystem, regler och ersättningar</vt:lpstr>
      <vt:lpstr>Stödsystem, regler och ersättningar</vt:lpstr>
      <vt:lpstr>Stödsystem, regler och ersättningar</vt:lpstr>
      <vt:lpstr>Solceller till bostadsrättsföreningen – en lönsam investering?</vt:lpstr>
      <vt:lpstr>Solceller till bostadsrättsföreningen  – en lönsam investering?</vt:lpstr>
      <vt:lpstr>Solceller till bostadsrättsföreningen  – en lönsam investering?</vt:lpstr>
      <vt:lpstr>Upphandling av leverantörer</vt:lpstr>
      <vt:lpstr>Drift och underhåll</vt:lpstr>
      <vt:lpstr>Nytta och mervärde</vt:lpstr>
    </vt:vector>
  </TitlesOfParts>
  <Company>Energimyndigheten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2050</dc:title>
  <dc:creator>Charlotte Nording Gabrielsson</dc:creator>
  <dc:description>EM7000 v4.2 2011-05-21</dc:description>
  <cp:lastModifiedBy>Svantesson, Gustaf</cp:lastModifiedBy>
  <cp:revision>177</cp:revision>
  <dcterms:created xsi:type="dcterms:W3CDTF">2016-09-19T09:10:00Z</dcterms:created>
  <dcterms:modified xsi:type="dcterms:W3CDTF">2019-03-04T14:39:01Z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0x010100F3AFF667EC9D4557811DA86F1C6D7EFB0068AE8BA9CD0DC640808587C7E11EF2FD</vt:lpwstr>
  </property>
  <property fmtid="{D5CDD505-2E9C-101B-9397-08002B2CF9AE}" pid="3" name="STEMInformationsklass">
    <vt:lpwstr>12;#Ej sekretess|f6b508c3-2418-4a00-bdce-410e71819f98</vt:lpwstr>
  </property>
  <property fmtid="{D5CDD505-2E9C-101B-9397-08002B2CF9AE}" pid="4" name="STEMAmne">
    <vt:lpwstr/>
  </property>
  <property fmtid="{D5CDD505-2E9C-101B-9397-08002B2CF9AE}" pid="5" name="STEMSprak">
    <vt:lpwstr>14;#Sv|984ba086-a62a-400a-9716-342255976432</vt:lpwstr>
  </property>
  <property fmtid="{D5CDD505-2E9C-101B-9397-08002B2CF9AE}" pid="6" name="PVSWSDocProcesses">
    <vt:lpwstr>;#Gemensamma Uppdragsprocessen;#Utredning;#Rådgivning;#</vt:lpwstr>
  </property>
</Properties>
</file>