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349" r:id="rId2"/>
    <p:sldId id="340" r:id="rId3"/>
    <p:sldId id="342" r:id="rId4"/>
    <p:sldId id="344" r:id="rId5"/>
    <p:sldId id="341" r:id="rId6"/>
    <p:sldId id="345" r:id="rId7"/>
    <p:sldId id="347" r:id="rId8"/>
    <p:sldId id="348" r:id="rId9"/>
    <p:sldId id="351" r:id="rId10"/>
    <p:sldId id="352" r:id="rId11"/>
    <p:sldId id="357" r:id="rId12"/>
    <p:sldId id="358" r:id="rId13"/>
    <p:sldId id="353" r:id="rId14"/>
    <p:sldId id="355" r:id="rId15"/>
    <p:sldId id="359" r:id="rId16"/>
    <p:sldId id="356"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olel i BBR" id="{1208A778-1FDD-4B4C-8656-4622C9B0F888}">
          <p14:sldIdLst>
            <p14:sldId id="349"/>
            <p14:sldId id="340"/>
            <p14:sldId id="342"/>
            <p14:sldId id="344"/>
            <p14:sldId id="341"/>
            <p14:sldId id="345"/>
            <p14:sldId id="347"/>
            <p14:sldId id="348"/>
            <p14:sldId id="351"/>
            <p14:sldId id="352"/>
            <p14:sldId id="357"/>
            <p14:sldId id="358"/>
            <p14:sldId id="353"/>
            <p14:sldId id="355"/>
            <p14:sldId id="359"/>
            <p14:sldId id="3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240"/>
    <a:srgbClr val="FCD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4" autoAdjust="0"/>
    <p:restoredTop sz="82423" autoAdjust="0"/>
  </p:normalViewPr>
  <p:slideViewPr>
    <p:cSldViewPr snapToGrid="0">
      <p:cViewPr varScale="1">
        <p:scale>
          <a:sx n="94" d="100"/>
          <a:sy n="94" d="100"/>
        </p:scale>
        <p:origin x="1176" y="7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511693679973893E-2"/>
          <c:y val="4.2182906532100072E-2"/>
          <c:w val="0.70767669694332647"/>
          <c:h val="0.79137367110256507"/>
        </c:manualLayout>
      </c:layout>
      <c:scatterChart>
        <c:scatterStyle val="smoothMarker"/>
        <c:varyColors val="0"/>
        <c:ser>
          <c:idx val="0"/>
          <c:order val="0"/>
          <c:tx>
            <c:v>Syd, 0 grader</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Sheet2!$A$3:$A$23</c:f>
              <c:numCache>
                <c:formatCode>General</c:formatCode>
                <c:ptCount val="2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numCache>
            </c:numRef>
          </c:xVal>
          <c:yVal>
            <c:numRef>
              <c:f>Sheet2!$B$3:$B$23</c:f>
              <c:numCache>
                <c:formatCode>0</c:formatCode>
                <c:ptCount val="21"/>
                <c:pt idx="0" formatCode="General">
                  <c:v>0</c:v>
                </c:pt>
                <c:pt idx="1">
                  <c:v>1.3980544783333335</c:v>
                </c:pt>
                <c:pt idx="2">
                  <c:v>2.7486982599999998</c:v>
                </c:pt>
                <c:pt idx="3">
                  <c:v>3.9134865000000003</c:v>
                </c:pt>
                <c:pt idx="4">
                  <c:v>4.8437518420000005</c:v>
                </c:pt>
                <c:pt idx="5">
                  <c:v>5.5321830666666667</c:v>
                </c:pt>
                <c:pt idx="6">
                  <c:v>6.0368685299999996</c:v>
                </c:pt>
                <c:pt idx="7">
                  <c:v>6.4175567866666663</c:v>
                </c:pt>
                <c:pt idx="8">
                  <c:v>6.7171699466666661</c:v>
                </c:pt>
                <c:pt idx="9">
                  <c:v>6.9622095333333336</c:v>
                </c:pt>
                <c:pt idx="10">
                  <c:v>7.16630915</c:v>
                </c:pt>
                <c:pt idx="11">
                  <c:v>7.33672725</c:v>
                </c:pt>
                <c:pt idx="12">
                  <c:v>7.4835961199999996</c:v>
                </c:pt>
                <c:pt idx="13">
                  <c:v>7.611219433333333</c:v>
                </c:pt>
                <c:pt idx="14">
                  <c:v>7.7234287500000001</c:v>
                </c:pt>
                <c:pt idx="15">
                  <c:v>7.8248379833333335</c:v>
                </c:pt>
                <c:pt idx="16">
                  <c:v>7.9155873166666666</c:v>
                </c:pt>
                <c:pt idx="17">
                  <c:v>7.9977807000000007</c:v>
                </c:pt>
                <c:pt idx="18">
                  <c:v>8.0693140666666672</c:v>
                </c:pt>
                <c:pt idx="19">
                  <c:v>8.1364994166666662</c:v>
                </c:pt>
                <c:pt idx="20">
                  <c:v>8.2000867666666668</c:v>
                </c:pt>
              </c:numCache>
            </c:numRef>
          </c:yVal>
          <c:smooth val="1"/>
          <c:extLst>
            <c:ext xmlns:c16="http://schemas.microsoft.com/office/drawing/2014/chart" uri="{C3380CC4-5D6E-409C-BE32-E72D297353CC}">
              <c16:uniqueId val="{00000000-C5AA-446B-A09E-FCE07D4AED3A}"/>
            </c:ext>
          </c:extLst>
        </c:ser>
        <c:ser>
          <c:idx val="1"/>
          <c:order val="1"/>
          <c:tx>
            <c:v>Syd, 30 grader</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Sheet2!$A$3:$A$23</c:f>
              <c:numCache>
                <c:formatCode>General</c:formatCode>
                <c:ptCount val="2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numCache>
            </c:numRef>
          </c:xVal>
          <c:yVal>
            <c:numRef>
              <c:f>Sheet2!$C$3:$C$23</c:f>
              <c:numCache>
                <c:formatCode>0</c:formatCode>
                <c:ptCount val="21"/>
                <c:pt idx="0" formatCode="General">
                  <c:v>0</c:v>
                </c:pt>
                <c:pt idx="1">
                  <c:v>1.5979380999999999</c:v>
                </c:pt>
                <c:pt idx="2">
                  <c:v>3.0717813</c:v>
                </c:pt>
                <c:pt idx="3">
                  <c:v>4.2589672500000004</c:v>
                </c:pt>
                <c:pt idx="4">
                  <c:v>5.0975546000000005</c:v>
                </c:pt>
                <c:pt idx="5">
                  <c:v>5.6955332500000004</c:v>
                </c:pt>
                <c:pt idx="6">
                  <c:v>6.1302071999999992</c:v>
                </c:pt>
                <c:pt idx="7">
                  <c:v>6.4597154999999997</c:v>
                </c:pt>
                <c:pt idx="8">
                  <c:v>6.7215828000000002</c:v>
                </c:pt>
                <c:pt idx="9">
                  <c:v>6.93851715</c:v>
                </c:pt>
                <c:pt idx="10">
                  <c:v>7.1216309999999998</c:v>
                </c:pt>
                <c:pt idx="11">
                  <c:v>7.2810705000000002</c:v>
                </c:pt>
                <c:pt idx="12">
                  <c:v>7.4192513999999994</c:v>
                </c:pt>
                <c:pt idx="13">
                  <c:v>7.5413272999999998</c:v>
                </c:pt>
                <c:pt idx="14">
                  <c:v>7.6479423999999998</c:v>
                </c:pt>
                <c:pt idx="15">
                  <c:v>7.7424787499999992</c:v>
                </c:pt>
                <c:pt idx="16">
                  <c:v>7.8257415999999997</c:v>
                </c:pt>
                <c:pt idx="17">
                  <c:v>7.9014350999999996</c:v>
                </c:pt>
                <c:pt idx="18">
                  <c:v>7.9719749999999996</c:v>
                </c:pt>
                <c:pt idx="19">
                  <c:v>8.0323687499999998</c:v>
                </c:pt>
                <c:pt idx="20">
                  <c:v>8.0911519999999992</c:v>
                </c:pt>
              </c:numCache>
            </c:numRef>
          </c:yVal>
          <c:smooth val="1"/>
          <c:extLst>
            <c:ext xmlns:c16="http://schemas.microsoft.com/office/drawing/2014/chart" uri="{C3380CC4-5D6E-409C-BE32-E72D297353CC}">
              <c16:uniqueId val="{00000001-C5AA-446B-A09E-FCE07D4AED3A}"/>
            </c:ext>
          </c:extLst>
        </c:ser>
        <c:ser>
          <c:idx val="2"/>
          <c:order val="2"/>
          <c:tx>
            <c:v>Öst, 30 grader</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Sheet2!$A$3:$A$23</c:f>
              <c:numCache>
                <c:formatCode>General</c:formatCode>
                <c:ptCount val="2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numCache>
            </c:numRef>
          </c:xVal>
          <c:yVal>
            <c:numRef>
              <c:f>Sheet2!$D$3:$D$23</c:f>
              <c:numCache>
                <c:formatCode>0</c:formatCode>
                <c:ptCount val="21"/>
                <c:pt idx="0" formatCode="General">
                  <c:v>0</c:v>
                </c:pt>
                <c:pt idx="1">
                  <c:v>1.3255112499999999</c:v>
                </c:pt>
                <c:pt idx="2">
                  <c:v>2.5758105333333332</c:v>
                </c:pt>
                <c:pt idx="3">
                  <c:v>3.6026000499999995</c:v>
                </c:pt>
                <c:pt idx="4">
                  <c:v>4.3830238666666661</c:v>
                </c:pt>
                <c:pt idx="5">
                  <c:v>4.979927833333333</c:v>
                </c:pt>
                <c:pt idx="6">
                  <c:v>5.4369023500000004</c:v>
                </c:pt>
                <c:pt idx="7">
                  <c:v>5.8053782000000007</c:v>
                </c:pt>
                <c:pt idx="8">
                  <c:v>6.1042244999999999</c:v>
                </c:pt>
                <c:pt idx="9">
                  <c:v>6.3565628333333333</c:v>
                </c:pt>
                <c:pt idx="10">
                  <c:v>6.5752322666666672</c:v>
                </c:pt>
                <c:pt idx="11">
                  <c:v>6.7620554999999998</c:v>
                </c:pt>
                <c:pt idx="12">
                  <c:v>6.9254925666666667</c:v>
                </c:pt>
                <c:pt idx="13">
                  <c:v>7.0707257166666668</c:v>
                </c:pt>
                <c:pt idx="14">
                  <c:v>7.2034687999999996</c:v>
                </c:pt>
                <c:pt idx="15">
                  <c:v>7.3233842000000005</c:v>
                </c:pt>
                <c:pt idx="16">
                  <c:v>7.4310107500000004</c:v>
                </c:pt>
                <c:pt idx="17">
                  <c:v>7.527210133333333</c:v>
                </c:pt>
                <c:pt idx="18">
                  <c:v>7.6159688000000001</c:v>
                </c:pt>
                <c:pt idx="19">
                  <c:v>7.6982168333333334</c:v>
                </c:pt>
                <c:pt idx="20">
                  <c:v>7.7738700000000005</c:v>
                </c:pt>
              </c:numCache>
            </c:numRef>
          </c:yVal>
          <c:smooth val="1"/>
          <c:extLst>
            <c:ext xmlns:c16="http://schemas.microsoft.com/office/drawing/2014/chart" uri="{C3380CC4-5D6E-409C-BE32-E72D297353CC}">
              <c16:uniqueId val="{00000002-C5AA-446B-A09E-FCE07D4AED3A}"/>
            </c:ext>
          </c:extLst>
        </c:ser>
        <c:dLbls>
          <c:showLegendKey val="0"/>
          <c:showVal val="0"/>
          <c:showCatName val="0"/>
          <c:showSerName val="0"/>
          <c:showPercent val="0"/>
          <c:showBubbleSize val="0"/>
        </c:dLbls>
        <c:axId val="476523648"/>
        <c:axId val="476524040"/>
      </c:scatterChart>
      <c:valAx>
        <c:axId val="476523648"/>
        <c:scaling>
          <c:orientation val="minMax"/>
          <c:max val="20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Solcellsanläggningens </a:t>
                </a:r>
                <a:r>
                  <a:rPr lang="sv-SE" sz="1000" b="0" i="0" u="none" strike="noStrike" baseline="0">
                    <a:effectLst/>
                  </a:rPr>
                  <a:t>installerad effekt </a:t>
                </a:r>
                <a:r>
                  <a:rPr lang="sv-SE"/>
                  <a:t>(kWp)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76524040"/>
        <c:crosses val="autoZero"/>
        <c:crossBetween val="midCat"/>
        <c:majorUnit val="20"/>
      </c:valAx>
      <c:valAx>
        <c:axId val="476524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Egenanvändsel/A-temp (kWh/Atemp)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76523648"/>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96654098858526"/>
          <c:y val="4.503582395087001E-2"/>
          <c:w val="0.60084295671883914"/>
          <c:h val="0.75679301090434326"/>
        </c:manualLayout>
      </c:layout>
      <c:lineChart>
        <c:grouping val="standard"/>
        <c:varyColors val="0"/>
        <c:ser>
          <c:idx val="0"/>
          <c:order val="0"/>
          <c:tx>
            <c:strRef>
              <c:f>'Blad 7'!$B$2</c:f>
              <c:strCache>
                <c:ptCount val="1"/>
                <c:pt idx="0">
                  <c:v>Söder 0 grader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'Blad 7'!$A$3:$A$23</c:f>
              <c:numCache>
                <c:formatCode>General</c:formatCode>
                <c:ptCount val="2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numCache>
            </c:numRef>
          </c:cat>
          <c:val>
            <c:numRef>
              <c:f>'Blad 7'!$B$3:$B$23</c:f>
              <c:numCache>
                <c:formatCode>0</c:formatCode>
                <c:ptCount val="21"/>
                <c:pt idx="0" formatCode="General">
                  <c:v>100</c:v>
                </c:pt>
                <c:pt idx="1">
                  <c:v>99.67</c:v>
                </c:pt>
                <c:pt idx="2">
                  <c:v>97.98</c:v>
                </c:pt>
                <c:pt idx="3">
                  <c:v>93</c:v>
                </c:pt>
                <c:pt idx="4">
                  <c:v>86.33</c:v>
                </c:pt>
                <c:pt idx="5">
                  <c:v>78.88</c:v>
                </c:pt>
                <c:pt idx="6">
                  <c:v>71.73</c:v>
                </c:pt>
                <c:pt idx="7">
                  <c:v>65.36</c:v>
                </c:pt>
                <c:pt idx="8">
                  <c:v>59.86</c:v>
                </c:pt>
                <c:pt idx="9">
                  <c:v>55.15</c:v>
                </c:pt>
                <c:pt idx="10">
                  <c:v>51.09</c:v>
                </c:pt>
                <c:pt idx="11">
                  <c:v>47.55</c:v>
                </c:pt>
                <c:pt idx="12">
                  <c:v>44.46</c:v>
                </c:pt>
                <c:pt idx="13">
                  <c:v>41.74</c:v>
                </c:pt>
                <c:pt idx="14">
                  <c:v>39.33</c:v>
                </c:pt>
                <c:pt idx="15">
                  <c:v>37.19</c:v>
                </c:pt>
                <c:pt idx="16">
                  <c:v>35.270000000000003</c:v>
                </c:pt>
                <c:pt idx="17">
                  <c:v>33.54</c:v>
                </c:pt>
                <c:pt idx="18">
                  <c:v>31.96</c:v>
                </c:pt>
                <c:pt idx="19">
                  <c:v>30.53</c:v>
                </c:pt>
                <c:pt idx="20">
                  <c:v>29.23</c:v>
                </c:pt>
              </c:numCache>
            </c:numRef>
          </c:val>
          <c:smooth val="0"/>
          <c:extLst>
            <c:ext xmlns:c16="http://schemas.microsoft.com/office/drawing/2014/chart" uri="{C3380CC4-5D6E-409C-BE32-E72D297353CC}">
              <c16:uniqueId val="{00000000-8E57-460F-8A41-A22010ED6046}"/>
            </c:ext>
          </c:extLst>
        </c:ser>
        <c:ser>
          <c:idx val="1"/>
          <c:order val="1"/>
          <c:tx>
            <c:strRef>
              <c:f>'Blad 7'!$C$2</c:f>
              <c:strCache>
                <c:ptCount val="1"/>
                <c:pt idx="0">
                  <c:v>Söder 30 grader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'Blad 7'!$A$3:$A$23</c:f>
              <c:numCache>
                <c:formatCode>General</c:formatCode>
                <c:ptCount val="2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numCache>
            </c:numRef>
          </c:cat>
          <c:val>
            <c:numRef>
              <c:f>'Blad 7'!$C$3:$C$23</c:f>
              <c:numCache>
                <c:formatCode>0</c:formatCode>
                <c:ptCount val="21"/>
                <c:pt idx="0" formatCode="General">
                  <c:v>100</c:v>
                </c:pt>
                <c:pt idx="1">
                  <c:v>99.22</c:v>
                </c:pt>
                <c:pt idx="2">
                  <c:v>95.19</c:v>
                </c:pt>
                <c:pt idx="3">
                  <c:v>88.15</c:v>
                </c:pt>
                <c:pt idx="4">
                  <c:v>79.13</c:v>
                </c:pt>
                <c:pt idx="5">
                  <c:v>70.73</c:v>
                </c:pt>
                <c:pt idx="6">
                  <c:v>63.44</c:v>
                </c:pt>
                <c:pt idx="7">
                  <c:v>57.3</c:v>
                </c:pt>
                <c:pt idx="8">
                  <c:v>52.17</c:v>
                </c:pt>
                <c:pt idx="9">
                  <c:v>47.87</c:v>
                </c:pt>
                <c:pt idx="10">
                  <c:v>44.22</c:v>
                </c:pt>
                <c:pt idx="11">
                  <c:v>41.1</c:v>
                </c:pt>
                <c:pt idx="12">
                  <c:v>38.39</c:v>
                </c:pt>
                <c:pt idx="13">
                  <c:v>36.020000000000003</c:v>
                </c:pt>
                <c:pt idx="14">
                  <c:v>33.92</c:v>
                </c:pt>
                <c:pt idx="15">
                  <c:v>32.049999999999997</c:v>
                </c:pt>
                <c:pt idx="16">
                  <c:v>30.37</c:v>
                </c:pt>
                <c:pt idx="17">
                  <c:v>28.86</c:v>
                </c:pt>
                <c:pt idx="18">
                  <c:v>27.5</c:v>
                </c:pt>
                <c:pt idx="19">
                  <c:v>26.25</c:v>
                </c:pt>
                <c:pt idx="20">
                  <c:v>25.12</c:v>
                </c:pt>
              </c:numCache>
            </c:numRef>
          </c:val>
          <c:smooth val="0"/>
          <c:extLst>
            <c:ext xmlns:c16="http://schemas.microsoft.com/office/drawing/2014/chart" uri="{C3380CC4-5D6E-409C-BE32-E72D297353CC}">
              <c16:uniqueId val="{00000001-8E57-460F-8A41-A22010ED6046}"/>
            </c:ext>
          </c:extLst>
        </c:ser>
        <c:ser>
          <c:idx val="2"/>
          <c:order val="2"/>
          <c:tx>
            <c:strRef>
              <c:f>'Blad 7'!$D$2</c:f>
              <c:strCache>
                <c:ptCount val="1"/>
                <c:pt idx="0">
                  <c:v>Öst 30 grader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'Blad 7'!$A$3:$A$23</c:f>
              <c:numCache>
                <c:formatCode>General</c:formatCode>
                <c:ptCount val="2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numCache>
            </c:numRef>
          </c:cat>
          <c:val>
            <c:numRef>
              <c:f>'Blad 7'!$D$3:$D$23</c:f>
              <c:numCache>
                <c:formatCode>0</c:formatCode>
                <c:ptCount val="21"/>
                <c:pt idx="0" formatCode="General">
                  <c:v>100</c:v>
                </c:pt>
                <c:pt idx="1">
                  <c:v>99.75</c:v>
                </c:pt>
                <c:pt idx="2">
                  <c:v>96.92</c:v>
                </c:pt>
                <c:pt idx="3">
                  <c:v>90.37</c:v>
                </c:pt>
                <c:pt idx="4">
                  <c:v>82.46</c:v>
                </c:pt>
                <c:pt idx="5">
                  <c:v>74.95</c:v>
                </c:pt>
                <c:pt idx="6">
                  <c:v>68.19</c:v>
                </c:pt>
                <c:pt idx="7">
                  <c:v>62.41</c:v>
                </c:pt>
                <c:pt idx="8">
                  <c:v>57.42</c:v>
                </c:pt>
                <c:pt idx="9">
                  <c:v>53.15</c:v>
                </c:pt>
                <c:pt idx="10">
                  <c:v>49.48</c:v>
                </c:pt>
                <c:pt idx="11">
                  <c:v>46.26</c:v>
                </c:pt>
                <c:pt idx="12">
                  <c:v>43.43</c:v>
                </c:pt>
                <c:pt idx="13">
                  <c:v>40.93</c:v>
                </c:pt>
                <c:pt idx="14">
                  <c:v>38.72</c:v>
                </c:pt>
                <c:pt idx="15">
                  <c:v>36.74</c:v>
                </c:pt>
                <c:pt idx="16">
                  <c:v>34.950000000000003</c:v>
                </c:pt>
                <c:pt idx="17">
                  <c:v>33.32</c:v>
                </c:pt>
                <c:pt idx="18">
                  <c:v>31.84</c:v>
                </c:pt>
                <c:pt idx="19">
                  <c:v>30.49</c:v>
                </c:pt>
                <c:pt idx="20">
                  <c:v>29.25</c:v>
                </c:pt>
              </c:numCache>
            </c:numRef>
          </c:val>
          <c:smooth val="0"/>
          <c:extLst>
            <c:ext xmlns:c16="http://schemas.microsoft.com/office/drawing/2014/chart" uri="{C3380CC4-5D6E-409C-BE32-E72D297353CC}">
              <c16:uniqueId val="{00000002-8E57-460F-8A41-A22010ED6046}"/>
            </c:ext>
          </c:extLst>
        </c:ser>
        <c:ser>
          <c:idx val="3"/>
          <c:order val="3"/>
          <c:tx>
            <c:strRef>
              <c:f>'Blad 7'!$E$2</c:f>
              <c:strCache>
                <c:ptCount val="1"/>
                <c:pt idx="0">
                  <c:v>Söder 0 grader högre elbehov</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'Blad 7'!$A$3:$A$23</c:f>
              <c:numCache>
                <c:formatCode>General</c:formatCode>
                <c:ptCount val="2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numCache>
            </c:numRef>
          </c:cat>
          <c:val>
            <c:numRef>
              <c:f>'Blad 7'!$E$3:$E$23</c:f>
              <c:numCache>
                <c:formatCode>0</c:formatCode>
                <c:ptCount val="21"/>
                <c:pt idx="0" formatCode="General">
                  <c:v>100</c:v>
                </c:pt>
                <c:pt idx="1">
                  <c:v>99.31</c:v>
                </c:pt>
                <c:pt idx="2">
                  <c:v>94.42</c:v>
                </c:pt>
                <c:pt idx="3">
                  <c:v>89.14</c:v>
                </c:pt>
                <c:pt idx="4">
                  <c:v>84.12</c:v>
                </c:pt>
                <c:pt idx="5">
                  <c:v>79.209999999999994</c:v>
                </c:pt>
                <c:pt idx="6">
                  <c:v>74.319999999999993</c:v>
                </c:pt>
                <c:pt idx="7">
                  <c:v>69.56</c:v>
                </c:pt>
                <c:pt idx="8">
                  <c:v>65.03</c:v>
                </c:pt>
                <c:pt idx="9">
                  <c:v>60.84</c:v>
                </c:pt>
                <c:pt idx="10">
                  <c:v>57.08</c:v>
                </c:pt>
                <c:pt idx="11">
                  <c:v>53.64</c:v>
                </c:pt>
                <c:pt idx="12">
                  <c:v>50.58</c:v>
                </c:pt>
                <c:pt idx="13">
                  <c:v>47.85</c:v>
                </c:pt>
                <c:pt idx="14">
                  <c:v>45.38</c:v>
                </c:pt>
                <c:pt idx="15">
                  <c:v>43.15</c:v>
                </c:pt>
                <c:pt idx="16">
                  <c:v>41.12</c:v>
                </c:pt>
                <c:pt idx="17">
                  <c:v>39.26</c:v>
                </c:pt>
                <c:pt idx="18">
                  <c:v>37.57</c:v>
                </c:pt>
                <c:pt idx="19">
                  <c:v>36.020000000000003</c:v>
                </c:pt>
                <c:pt idx="20">
                  <c:v>34.6</c:v>
                </c:pt>
              </c:numCache>
            </c:numRef>
          </c:val>
          <c:smooth val="0"/>
          <c:extLst>
            <c:ext xmlns:c16="http://schemas.microsoft.com/office/drawing/2014/chart" uri="{C3380CC4-5D6E-409C-BE32-E72D297353CC}">
              <c16:uniqueId val="{00000003-8E57-460F-8A41-A22010ED6046}"/>
            </c:ext>
          </c:extLst>
        </c:ser>
        <c:dLbls>
          <c:showLegendKey val="0"/>
          <c:showVal val="0"/>
          <c:showCatName val="0"/>
          <c:showSerName val="0"/>
          <c:showPercent val="0"/>
          <c:showBubbleSize val="0"/>
        </c:dLbls>
        <c:marker val="1"/>
        <c:smooth val="0"/>
        <c:axId val="476524824"/>
        <c:axId val="466203424"/>
      </c:lineChart>
      <c:catAx>
        <c:axId val="4765248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Installerad solcellseffekt (kWp)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6203424"/>
        <c:crosses val="autoZero"/>
        <c:auto val="1"/>
        <c:lblAlgn val="ctr"/>
        <c:lblOffset val="100"/>
        <c:tickLblSkip val="2"/>
        <c:noMultiLvlLbl val="0"/>
      </c:catAx>
      <c:valAx>
        <c:axId val="466203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Egenanvändning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76524824"/>
        <c:crosses val="autoZero"/>
        <c:crossBetween val="between"/>
      </c:valAx>
      <c:spPr>
        <a:noFill/>
        <a:ln>
          <a:noFill/>
        </a:ln>
        <a:effectLst/>
      </c:spPr>
    </c:plotArea>
    <c:legend>
      <c:legendPos val="r"/>
      <c:layout>
        <c:manualLayout>
          <c:xMode val="edge"/>
          <c:yMode val="edge"/>
          <c:x val="0.69757649943333755"/>
          <c:y val="0.36182077547369013"/>
          <c:w val="0.30242350056666245"/>
          <c:h val="0.3213939506282287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2018-12-13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ebostad.se/library/2338/2017_05-tillgodoraekna-solel-i-bbr-25-v3.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a:solidFill>
                  <a:schemeClr val="tx1"/>
                </a:solidFill>
                <a:effectLst/>
                <a:latin typeface="+mn-lt"/>
                <a:ea typeface="+mn-ea"/>
                <a:cs typeface="+mn-cs"/>
              </a:rPr>
              <a:t>Idag räknas inte solel in i köpt energi för byggnader. Däremot kan egenanvänd solel tillgodoräknas för att förbättra energiprestandan, men det finns inga tydliga anvisningar i BBR hur egenanvänd solel ska beräknas. En förstudie har gjorts inom BeBo med syfte att reda ut när – och hur mycket solel som får tillgodoräknas i BBR samt hur tillvägagångssätt för att beräkna och verifiera tillgodoräknad solel kan ske. Rapport finns på denna länk  </a:t>
            </a:r>
            <a:r>
              <a:rPr lang="sv-SE" sz="1200" u="sng" kern="1200" dirty="0">
                <a:solidFill>
                  <a:schemeClr val="tx1"/>
                </a:solidFill>
                <a:effectLst/>
                <a:latin typeface="+mn-lt"/>
                <a:ea typeface="+mn-ea"/>
                <a:cs typeface="+mn-cs"/>
                <a:hlinkClick r:id="rId3"/>
              </a:rPr>
              <a:t>http://www.bebostad.se/library/2338/2017_05-tillgodoraekna-solel-i-bbr-25-v3.pdf</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Resultatet i förstudien visar att det finns behov av förtydliganden för upplösning av beräkningsresultat samt riktlinjer och rekommendationer hur de ska genomföras. Sistnämnda avser att det i BBR står att beräkningar endast behöver göras på månadsbasis, vilket ger ett mindre korrekt resultat för beräkning av egenanvänd el jämfört med beräkning med timvärden . Vidare dras slutsatsen att det finns behov av vägledning för hur beräkning av tillgodoräknandet bör utföras och vilka förenklingar som kan göras för att säkerställa att beräkningar görs på samma sätt oavsett vem som räknar.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 dagsläget är det oftast inte så svårt för nya byggnader att uppfylla BBR:s energikrav. Men kravnivåerna kommer att skärpas i nästa version av BBR och då kommer behovet av egenanvänd el som kan tillgodoräknas ökas för att kunna uppfylla BBR-kravet. Detta kommer att innebära ett ökat behov av förenklingar och rekommendationer för tillgodoräkning av solel i BBR inom branschen. På </a:t>
            </a:r>
            <a:endParaRPr lang="sv-SE" dirty="0"/>
          </a:p>
        </p:txBody>
      </p:sp>
      <p:sp>
        <p:nvSpPr>
          <p:cNvPr id="4" name="Slide Number Placeholder 3"/>
          <p:cNvSpPr>
            <a:spLocks noGrp="1"/>
          </p:cNvSpPr>
          <p:nvPr>
            <p:ph type="sldNum" sz="quarter" idx="10"/>
          </p:nvPr>
        </p:nvSpPr>
        <p:spPr/>
        <p:txBody>
          <a:bodyPr/>
          <a:lstStyle/>
          <a:p>
            <a:fld id="{D0B863A3-F6DA-432C-A68C-0B1EB56ED58E}" type="slidenum">
              <a:rPr lang="sv-SE" smtClean="0"/>
              <a:t>1</a:t>
            </a:fld>
            <a:endParaRPr lang="sv-SE" dirty="0"/>
          </a:p>
        </p:txBody>
      </p:sp>
    </p:spTree>
    <p:extLst>
      <p:ext uri="{BB962C8B-B14F-4D97-AF65-F5344CB8AC3E}">
        <p14:creationId xmlns:p14="http://schemas.microsoft.com/office/powerpoint/2010/main" val="2129486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pPr defTabSz="990661"/>
            <a:fld id="{523C7FC6-2EB7-DC4F-9390-156888BAA8A2}" type="slidenum">
              <a:rPr lang="sv-SE">
                <a:solidFill>
                  <a:prstClr val="black"/>
                </a:solidFill>
                <a:latin typeface="Montserrat" panose="00000500000000000000" pitchFamily="2" charset="0"/>
              </a:rPr>
              <a:pPr defTabSz="990661"/>
              <a:t>10</a:t>
            </a:fld>
            <a:endParaRPr lang="sv-SE"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928080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pPr defTabSz="990661"/>
            <a:fld id="{523C7FC6-2EB7-DC4F-9390-156888BAA8A2}" type="slidenum">
              <a:rPr lang="sv-SE">
                <a:solidFill>
                  <a:prstClr val="black"/>
                </a:solidFill>
                <a:latin typeface="Montserrat" panose="00000500000000000000" pitchFamily="2" charset="0"/>
              </a:rPr>
              <a:pPr defTabSz="990661"/>
              <a:t>11</a:t>
            </a:fld>
            <a:endParaRPr lang="sv-SE"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3731425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Beställare och entreprenörer kan på ett enklare och mer tidseffektivt sätt ta fram nyckeltal för optimal dimensionering av solcellsanläggning utifrån ett lönsamhetsperspektiv.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pPr defTabSz="990661"/>
            <a:fld id="{523C7FC6-2EB7-DC4F-9390-156888BAA8A2}" type="slidenum">
              <a:rPr lang="sv-SE">
                <a:solidFill>
                  <a:prstClr val="black"/>
                </a:solidFill>
                <a:latin typeface="Montserrat" panose="00000500000000000000" pitchFamily="2" charset="0"/>
              </a:rPr>
              <a:pPr defTabSz="990661"/>
              <a:t>12</a:t>
            </a:fld>
            <a:endParaRPr lang="sv-SE"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2146155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För att ta fram byggnadernas elbehov kommer statistik från fastighetsägarna användas förutsatt att det finns separata mätningar för fastighetsel och el som går till uppvärmning (för elvärmda byggnader). </a:t>
            </a:r>
            <a:endParaRPr lang="sv-SE" dirty="0"/>
          </a:p>
        </p:txBody>
      </p:sp>
      <p:sp>
        <p:nvSpPr>
          <p:cNvPr id="4" name="Platshållare för bildnummer 3"/>
          <p:cNvSpPr>
            <a:spLocks noGrp="1"/>
          </p:cNvSpPr>
          <p:nvPr>
            <p:ph type="sldNum" sz="quarter" idx="10"/>
          </p:nvPr>
        </p:nvSpPr>
        <p:spPr/>
        <p:txBody>
          <a:bodyPr/>
          <a:lstStyle/>
          <a:p>
            <a:pPr defTabSz="990661"/>
            <a:fld id="{523C7FC6-2EB7-DC4F-9390-156888BAA8A2}" type="slidenum">
              <a:rPr lang="sv-SE">
                <a:solidFill>
                  <a:prstClr val="black"/>
                </a:solidFill>
                <a:latin typeface="Montserrat" panose="00000500000000000000" pitchFamily="2" charset="0"/>
              </a:rPr>
              <a:pPr defTabSz="990661"/>
              <a:t>13</a:t>
            </a:fld>
            <a:endParaRPr lang="sv-SE"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377987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Svenska bostäder har installerat 27 anläggningar, framförallt i Järvaområdet. De har följts upp under tre års tid; hur mycket de solel som totalt producerats, - överskott, - installerad effekt, - total area, och väderstreck (exakt lutning har inte).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Stockholmshem har installerat solel på både nya och befintliga byggnader två på nyproduktion (Hornslandet och Töfsingedalen) och ytterligare anläggning på vårat stora ombyggnadsprojekt Grow smarter Valla torg. De har som krav att alla nyproduktionsprojekt ska se på möjligheten till solceller.  De har några anläggningar som är planerade i nyproduktion de närmsta åren (Backåkra 111 kWp beräknat till 2019 och Linaberg 198 kWp beräknat till 2020). De har också planerat att installera </a:t>
            </a:r>
            <a:r>
              <a:rPr lang="sv-SE" sz="1200" kern="1200" dirty="0" err="1">
                <a:solidFill>
                  <a:schemeClr val="tx1"/>
                </a:solidFill>
                <a:effectLst/>
                <a:latin typeface="+mn-lt"/>
                <a:ea typeface="+mn-ea"/>
                <a:cs typeface="+mn-cs"/>
              </a:rPr>
              <a:t>solelpå</a:t>
            </a:r>
            <a:r>
              <a:rPr lang="sv-SE" sz="1200" kern="1200" dirty="0">
                <a:solidFill>
                  <a:schemeClr val="tx1"/>
                </a:solidFill>
                <a:effectLst/>
                <a:latin typeface="+mn-lt"/>
                <a:ea typeface="+mn-ea"/>
                <a:cs typeface="+mn-cs"/>
              </a:rPr>
              <a:t> sex befintliga byggnader under nästkommande år.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pPr defTabSz="990661"/>
            <a:fld id="{523C7FC6-2EB7-DC4F-9390-156888BAA8A2}" type="slidenum">
              <a:rPr lang="sv-SE">
                <a:solidFill>
                  <a:prstClr val="black"/>
                </a:solidFill>
                <a:latin typeface="Montserrat" panose="00000500000000000000" pitchFamily="2" charset="0"/>
              </a:rPr>
              <a:pPr defTabSz="990661"/>
              <a:t>14</a:t>
            </a:fld>
            <a:endParaRPr lang="sv-SE"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1873821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Idag används olika program inom branschen för energiberäkning och solberäkningar. Flera av dessa program diskuterades i förstudien ” Tillgodoräkna solel i BBR 25”. Efter kontakt med några konsulter/ingenjörer inom branschen visade det sig att IDA ICE och VIP används mest för energiberäkningar, medan PV*SOL och PV-GIS används för solberäkningar. Någon av dessa program föreslås därför användas i projektet. Då energi-och solberäkningar görs i två olika program är det viktigt att ha samma klimatdata i båda programmen.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pPr defTabSz="990661"/>
            <a:fld id="{523C7FC6-2EB7-DC4F-9390-156888BAA8A2}" type="slidenum">
              <a:rPr lang="sv-SE">
                <a:solidFill>
                  <a:prstClr val="black"/>
                </a:solidFill>
                <a:latin typeface="Montserrat" panose="00000500000000000000" pitchFamily="2" charset="0"/>
              </a:rPr>
              <a:pPr defTabSz="990661"/>
              <a:t>15</a:t>
            </a:fld>
            <a:endParaRPr lang="sv-SE"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3180597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Samla in underlag statistik </a:t>
            </a:r>
          </a:p>
          <a:p>
            <a:endParaRPr lang="sv-SE" dirty="0"/>
          </a:p>
          <a:p>
            <a:r>
              <a:rPr lang="sv-SE" dirty="0"/>
              <a:t>Utföra beräkningar timvis jämförelse elbehov/solelproduktion för olika väderstreck/lutning på solcellsanläggningen. Kommer att bli diagram som sedan kan bli nyckeltal. </a:t>
            </a:r>
          </a:p>
          <a:p>
            <a:endParaRPr lang="sv-SE" dirty="0"/>
          </a:p>
          <a:p>
            <a:r>
              <a:rPr lang="sv-SE" dirty="0"/>
              <a:t>Ta fram rekommendationer – vägledning till energikonsulter för beräkning av tillgodoräknad solel </a:t>
            </a:r>
          </a:p>
          <a:p>
            <a:endParaRPr lang="sv-SE" dirty="0"/>
          </a:p>
          <a:p>
            <a:r>
              <a:rPr lang="sv-SE" dirty="0"/>
              <a:t>Ta fram rekommendationer – vägledning till beställare för val av dimensionering </a:t>
            </a:r>
          </a:p>
          <a:p>
            <a:endParaRPr lang="sv-SE" dirty="0"/>
          </a:p>
          <a:p>
            <a:r>
              <a:rPr lang="sv-SE" dirty="0"/>
              <a:t>Utbildning energikonsulter</a:t>
            </a:r>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11361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effectLst/>
              </a:rPr>
              <a:t> </a:t>
            </a:r>
            <a:endParaRPr lang="sv-SE" dirty="0"/>
          </a:p>
          <a:p>
            <a:pPr marL="0" indent="0">
              <a:buNone/>
            </a:pPr>
            <a:endParaRPr lang="sv-SE" dirty="0"/>
          </a:p>
          <a:p>
            <a:endParaRPr lang="sv-SE" dirty="0"/>
          </a:p>
        </p:txBody>
      </p:sp>
      <p:sp>
        <p:nvSpPr>
          <p:cNvPr id="4" name="Platshållare för bildnummer 3"/>
          <p:cNvSpPr>
            <a:spLocks noGrp="1"/>
          </p:cNvSpPr>
          <p:nvPr>
            <p:ph type="sldNum" sz="quarter" idx="10"/>
          </p:nvPr>
        </p:nvSpPr>
        <p:spPr/>
        <p:txBody>
          <a:bodyPr/>
          <a:lstStyle/>
          <a:p>
            <a:pPr defTabSz="990661"/>
            <a:fld id="{523C7FC6-2EB7-DC4F-9390-156888BAA8A2}" type="slidenum">
              <a:rPr lang="sv-SE">
                <a:solidFill>
                  <a:prstClr val="black"/>
                </a:solidFill>
                <a:latin typeface="Montserrat" panose="00000500000000000000" pitchFamily="2" charset="0"/>
              </a:rPr>
              <a:pPr defTabSz="990661"/>
              <a:t>2</a:t>
            </a:fld>
            <a:endParaRPr lang="sv-SE"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4197147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defTabSz="990661"/>
            <a:fld id="{523C7FC6-2EB7-DC4F-9390-156888BAA8A2}" type="slidenum">
              <a:rPr lang="sv-SE">
                <a:solidFill>
                  <a:prstClr val="black"/>
                </a:solidFill>
                <a:latin typeface="Montserrat" panose="00000500000000000000" pitchFamily="2" charset="0"/>
              </a:rPr>
              <a:pPr defTabSz="990661"/>
              <a:t>3</a:t>
            </a:fld>
            <a:endParaRPr lang="sv-SE"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2379434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På samma sätt som solel kan solvärme användas för att minska mängden köpt energi till en byggnad. När en kompensationsberäkning skall göras finns den stora likheter mellan solvärme och solel men också en del avgörande skillnader. De största skillnaderna är att en solvärmeanläggning normalt har ett värmelager vilket gör att kompensationsgraden inte behöver räknas med en stor upplösning. </a:t>
            </a:r>
            <a:endParaRPr lang="sv-SE" dirty="0"/>
          </a:p>
          <a:p>
            <a:pPr marL="0" indent="0">
              <a:buNone/>
            </a:pPr>
            <a:endParaRPr lang="sv-SE" dirty="0">
              <a:effectLst/>
            </a:endParaRPr>
          </a:p>
          <a:p>
            <a:pPr marL="0" indent="0">
              <a:buNone/>
            </a:pPr>
            <a:r>
              <a:rPr lang="sv-SE" dirty="0">
                <a:effectLst/>
              </a:rPr>
              <a:t> </a:t>
            </a:r>
          </a:p>
          <a:p>
            <a:endParaRPr lang="sv-SE" dirty="0"/>
          </a:p>
        </p:txBody>
      </p:sp>
      <p:sp>
        <p:nvSpPr>
          <p:cNvPr id="4" name="Platshållare för bildnummer 3"/>
          <p:cNvSpPr>
            <a:spLocks noGrp="1"/>
          </p:cNvSpPr>
          <p:nvPr>
            <p:ph type="sldNum" sz="quarter" idx="10"/>
          </p:nvPr>
        </p:nvSpPr>
        <p:spPr/>
        <p:txBody>
          <a:bodyPr/>
          <a:lstStyle/>
          <a:p>
            <a:pPr defTabSz="990661"/>
            <a:fld id="{523C7FC6-2EB7-DC4F-9390-156888BAA8A2}" type="slidenum">
              <a:rPr lang="sv-SE">
                <a:solidFill>
                  <a:prstClr val="black"/>
                </a:solidFill>
                <a:latin typeface="Montserrat" panose="00000500000000000000" pitchFamily="2" charset="0"/>
              </a:rPr>
              <a:pPr defTabSz="990661"/>
              <a:t>4</a:t>
            </a:fld>
            <a:endParaRPr lang="sv-SE"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3842536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defTabSz="990661"/>
            <a:fld id="{523C7FC6-2EB7-DC4F-9390-156888BAA8A2}" type="slidenum">
              <a:rPr lang="sv-SE">
                <a:solidFill>
                  <a:prstClr val="black"/>
                </a:solidFill>
                <a:latin typeface="Montserrat" panose="00000500000000000000" pitchFamily="2" charset="0"/>
              </a:rPr>
              <a:pPr defTabSz="990661"/>
              <a:t>5</a:t>
            </a:fld>
            <a:endParaRPr lang="sv-SE"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708154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Nyckeltalen underlättar för personer som utför energiberäkningar att ta fram egenanvändningen för hur mycket solel som kan tillgodoräknas </a:t>
            </a:r>
            <a:r>
              <a:rPr lang="sv-SE" sz="1200" kern="1200" dirty="0">
                <a:solidFill>
                  <a:schemeClr val="tx1"/>
                </a:solidFill>
                <a:effectLst/>
                <a:latin typeface="+mn-lt"/>
                <a:ea typeface="+mn-ea"/>
                <a:cs typeface="+mn-cs"/>
              </a:rPr>
              <a:t>enklare och mer tidseffektivt. Boverket får förtydligande av vad BBR reglerna innebär och en bättre kvalitetssäkring på att tillgodoräknandet av solel sker på samma sätt och på ett korrekt sätt.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pPr defTabSz="990661"/>
            <a:fld id="{523C7FC6-2EB7-DC4F-9390-156888BAA8A2}" type="slidenum">
              <a:rPr lang="sv-SE">
                <a:solidFill>
                  <a:prstClr val="black"/>
                </a:solidFill>
                <a:latin typeface="Montserrat" panose="00000500000000000000" pitchFamily="2" charset="0"/>
              </a:rPr>
              <a:pPr defTabSz="990661"/>
              <a:t>6</a:t>
            </a:fld>
            <a:endParaRPr lang="sv-SE"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3270138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Genom att jämföra byggnadens elbehov per timme med producerad solel per timme fås ett nyckeltal för egenanvändningen.  Nyckeltal för olika typer av solcellsanläggningars lutning och riktning samt ort tas fram via beräkningar för ett antal typbyggnader som sammanställs och visualiseras i diagram. Här visas den absoluta mängden av egenanvändningen som tillgodogörs för varje installerad effekt på solcellsanläggningen. </a:t>
            </a:r>
            <a:endParaRPr lang="sv-SE" dirty="0"/>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4229842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Här visas den procentuella egenanvändningens variation med installerad eleffekt för olika orienteringar, lutningar och behov av fastighetsel. Den aktuella installerade effekten (antal moduler) måste dock väljas för varje specifik byggnad beroende på takytan och skuggning från omgivningen. Intern skuggning mellan rader av solceller måste också tas hänsyn till för solcellanläggningar som ska installeras på platta tak.</a:t>
            </a:r>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3057589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Skanska upptäckte att behovet fanns framförallt hos kunderna, då de inte har så mycket kunskap om energi och de behöver göra en kalkyl över hur mycket anläggningen kommer att kosta och hur många solceller som behövs. Nyckeltalet kan hjälpa dem i tidigt skede, kanske i förslagshandling, för att slippa göra beräkningar i solprogrammet. </a:t>
            </a:r>
            <a:endParaRPr lang="sv-SE" dirty="0"/>
          </a:p>
        </p:txBody>
      </p:sp>
      <p:sp>
        <p:nvSpPr>
          <p:cNvPr id="4" name="Platshållare för bildnummer 3"/>
          <p:cNvSpPr>
            <a:spLocks noGrp="1"/>
          </p:cNvSpPr>
          <p:nvPr>
            <p:ph type="sldNum" sz="quarter" idx="10"/>
          </p:nvPr>
        </p:nvSpPr>
        <p:spPr/>
        <p:txBody>
          <a:bodyPr/>
          <a:lstStyle/>
          <a:p>
            <a:pPr defTabSz="990661"/>
            <a:fld id="{523C7FC6-2EB7-DC4F-9390-156888BAA8A2}" type="slidenum">
              <a:rPr lang="sv-SE">
                <a:solidFill>
                  <a:prstClr val="black"/>
                </a:solidFill>
                <a:latin typeface="Montserrat" panose="00000500000000000000" pitchFamily="2" charset="0"/>
              </a:rPr>
              <a:pPr defTabSz="990661"/>
              <a:t>9</a:t>
            </a:fld>
            <a:endParaRPr lang="sv-SE"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317321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7"/>
          </p:nvPr>
        </p:nvSpPr>
        <p:spPr>
          <a:xfrm>
            <a:off x="0" y="1125538"/>
            <a:ext cx="12192000" cy="5769338"/>
          </a:xfrm>
          <a:solidFill>
            <a:schemeClr val="accent5"/>
          </a:solidFill>
        </p:spPr>
        <p:txBody>
          <a:bodyPr lIns="180000" tIns="180000" rIns="180000" bIns="180000"/>
          <a:lstStyle>
            <a:lvl1pPr marL="0" indent="0" algn="r">
              <a:buNone/>
              <a:defRPr/>
            </a:lvl1pPr>
          </a:lstStyle>
          <a:p>
            <a:r>
              <a:rPr lang="sv-SE"/>
              <a:t>Klicka på ikonen för att lägga till en bild</a:t>
            </a:r>
          </a:p>
        </p:txBody>
      </p:sp>
      <p:sp>
        <p:nvSpPr>
          <p:cNvPr id="2" name="Rubrik 1"/>
          <p:cNvSpPr>
            <a:spLocks noGrp="1"/>
          </p:cNvSpPr>
          <p:nvPr>
            <p:ph type="ctrTitle" hasCustomPrompt="1"/>
          </p:nvPr>
        </p:nvSpPr>
        <p:spPr>
          <a:xfrm>
            <a:off x="350758" y="1125538"/>
            <a:ext cx="7200000" cy="3400226"/>
          </a:xfrm>
          <a:solidFill>
            <a:schemeClr val="bg1">
              <a:alpha val="85000"/>
            </a:schemeClr>
          </a:solidFill>
        </p:spPr>
        <p:txBody>
          <a:bodyPr wrap="square" lIns="324000" rIns="324000" anchor="b">
            <a:noAutofit/>
          </a:bodyPr>
          <a:lstStyle>
            <a:lvl1pPr algn="l">
              <a:defRPr sz="6000"/>
            </a:lvl1pPr>
          </a:lstStyle>
          <a:p>
            <a:r>
              <a:rPr lang="sv-SE" dirty="0"/>
              <a:t>Rubrik</a:t>
            </a:r>
          </a:p>
        </p:txBody>
      </p:sp>
      <p:sp>
        <p:nvSpPr>
          <p:cNvPr id="3" name="Underrubrik 2"/>
          <p:cNvSpPr>
            <a:spLocks noGrp="1"/>
          </p:cNvSpPr>
          <p:nvPr>
            <p:ph type="subTitle" idx="1" hasCustomPrompt="1"/>
          </p:nvPr>
        </p:nvSpPr>
        <p:spPr>
          <a:xfrm>
            <a:off x="350758" y="4525763"/>
            <a:ext cx="7200000" cy="2369113"/>
          </a:xfrm>
          <a:solidFill>
            <a:schemeClr val="bg1">
              <a:alpha val="85000"/>
            </a:schemeClr>
          </a:solidFill>
        </p:spPr>
        <p:txBody>
          <a:bodyPr lIns="324000" rIns="32400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2" name="Platshållare för sidfot 11"/>
          <p:cNvSpPr>
            <a:spLocks noGrp="1"/>
          </p:cNvSpPr>
          <p:nvPr>
            <p:ph type="ftr" sz="quarter" idx="15"/>
          </p:nvPr>
        </p:nvSpPr>
        <p:spPr>
          <a:xfrm>
            <a:off x="1666963" y="7066501"/>
            <a:ext cx="8822517" cy="216000"/>
          </a:xfrm>
        </p:spPr>
        <p:txBody>
          <a:bodyPr/>
          <a:lstStyle/>
          <a:p>
            <a:r>
              <a:rPr lang="sv-SE"/>
              <a:t>BeBo Medlemsmöte</a:t>
            </a:r>
            <a:endParaRPr lang="sv-SE" dirty="0"/>
          </a:p>
        </p:txBody>
      </p:sp>
      <p:sp>
        <p:nvSpPr>
          <p:cNvPr id="13" name="Platshållare för bildnummer 12"/>
          <p:cNvSpPr>
            <a:spLocks noGrp="1"/>
          </p:cNvSpPr>
          <p:nvPr>
            <p:ph type="sldNum" sz="quarter" idx="16"/>
          </p:nvPr>
        </p:nvSpPr>
        <p:spPr>
          <a:xfrm>
            <a:off x="10489480" y="7065626"/>
            <a:ext cx="1332000" cy="216875"/>
          </a:xfrm>
        </p:spPr>
        <p:txBody>
          <a:bodyPr/>
          <a:lstStyle/>
          <a:p>
            <a:fld id="{E8645303-2AAE-45D1-913A-B06AE6474513}" type="slidenum">
              <a:rPr lang="sv-SE" smtClean="0"/>
              <a:pPr/>
              <a:t>‹#›</a:t>
            </a:fld>
            <a:endParaRPr lang="sv-SE" dirty="0"/>
          </a:p>
        </p:txBody>
      </p:sp>
      <p:sp>
        <p:nvSpPr>
          <p:cNvPr id="7" name="Platshållare för datum 6"/>
          <p:cNvSpPr>
            <a:spLocks noGrp="1"/>
          </p:cNvSpPr>
          <p:nvPr>
            <p:ph type="dt" sz="half" idx="14"/>
          </p:nvPr>
        </p:nvSpPr>
        <p:spPr>
          <a:xfrm>
            <a:off x="688549" y="6129238"/>
            <a:ext cx="1332000" cy="216000"/>
          </a:xfrm>
        </p:spPr>
        <p:txBody>
          <a:bodyPr/>
          <a:lstStyle>
            <a:lvl1pPr>
              <a:defRPr>
                <a:solidFill>
                  <a:schemeClr val="accent3"/>
                </a:solidFill>
              </a:defRPr>
            </a:lvl1pPr>
          </a:lstStyle>
          <a:p>
            <a:r>
              <a:rPr lang="sv-SE"/>
              <a:t>2018-03-21</a:t>
            </a:r>
            <a:endParaRPr lang="sv-SE" dirty="0"/>
          </a:p>
        </p:txBody>
      </p:sp>
      <p:sp>
        <p:nvSpPr>
          <p:cNvPr id="16" name="Platshållare för text 15"/>
          <p:cNvSpPr>
            <a:spLocks noGrp="1"/>
          </p:cNvSpPr>
          <p:nvPr>
            <p:ph type="body" sz="quarter" idx="18" hasCustomPrompt="1"/>
          </p:nvPr>
        </p:nvSpPr>
        <p:spPr>
          <a:xfrm>
            <a:off x="350838" y="5053013"/>
            <a:ext cx="7199312" cy="703262"/>
          </a:xfrm>
          <a:noFill/>
        </p:spPr>
        <p:txBody>
          <a:bodyPr vert="horz" lIns="324000" tIns="0" rIns="324000" bIns="0" rtlCol="0">
            <a:normAutofit/>
          </a:bodyPr>
          <a:lstStyle>
            <a:lvl1pPr marL="0" indent="0">
              <a:buNone/>
              <a:defRPr lang="sv-SE" sz="1800" dirty="0"/>
            </a:lvl1pPr>
          </a:lstStyle>
          <a:p>
            <a:pPr marL="355600" lvl="0" indent="-355600"/>
            <a:r>
              <a:rPr lang="sv-SE" dirty="0"/>
              <a:t>Författare</a:t>
            </a:r>
          </a:p>
        </p:txBody>
      </p:sp>
    </p:spTree>
    <p:extLst>
      <p:ext uri="{BB962C8B-B14F-4D97-AF65-F5344CB8AC3E}">
        <p14:creationId xmlns:p14="http://schemas.microsoft.com/office/powerpoint/2010/main" val="51211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334963" y="2600324"/>
            <a:ext cx="11485564" cy="37449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Rubrik 2"/>
          <p:cNvSpPr>
            <a:spLocks noGrp="1"/>
          </p:cNvSpPr>
          <p:nvPr>
            <p:ph type="title"/>
          </p:nvPr>
        </p:nvSpPr>
        <p:spPr/>
        <p:txBody>
          <a:bodyPr/>
          <a:lstStyle/>
          <a:p>
            <a:r>
              <a:rPr lang="sv-SE"/>
              <a:t>Klicka här för att ändra format</a:t>
            </a:r>
          </a:p>
        </p:txBody>
      </p:sp>
      <p:sp>
        <p:nvSpPr>
          <p:cNvPr id="2" name="Platshållare för datum 1"/>
          <p:cNvSpPr>
            <a:spLocks noGrp="1"/>
          </p:cNvSpPr>
          <p:nvPr>
            <p:ph type="dt" sz="half" idx="14"/>
          </p:nvPr>
        </p:nvSpPr>
        <p:spPr/>
        <p:txBody>
          <a:bodyPr/>
          <a:lstStyle/>
          <a:p>
            <a:r>
              <a:rPr lang="sv-SE"/>
              <a:t>2018-03-21</a:t>
            </a:r>
            <a:endParaRPr lang="sv-SE" dirty="0"/>
          </a:p>
        </p:txBody>
      </p:sp>
      <p:sp>
        <p:nvSpPr>
          <p:cNvPr id="5" name="Platshållare för sidfot 4"/>
          <p:cNvSpPr>
            <a:spLocks noGrp="1"/>
          </p:cNvSpPr>
          <p:nvPr>
            <p:ph type="ftr" sz="quarter" idx="15"/>
          </p:nvPr>
        </p:nvSpPr>
        <p:spPr/>
        <p:txBody>
          <a:bodyPr/>
          <a:lstStyle/>
          <a:p>
            <a:r>
              <a:rPr lang="sv-SE"/>
              <a:t>BeBo Medlemsmöte</a:t>
            </a:r>
            <a:endParaRPr lang="sv-SE" dirty="0"/>
          </a:p>
        </p:txBody>
      </p:sp>
      <p:sp>
        <p:nvSpPr>
          <p:cNvPr id="6" name="Platshållare för bildnummer 5"/>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1690922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5" name="Platshållare för bild 4"/>
          <p:cNvSpPr>
            <a:spLocks noGrp="1"/>
          </p:cNvSpPr>
          <p:nvPr>
            <p:ph type="pic" sz="quarter" idx="13"/>
          </p:nvPr>
        </p:nvSpPr>
        <p:spPr>
          <a:solidFill>
            <a:schemeClr val="accent5"/>
          </a:solidFill>
        </p:spPr>
        <p:txBody>
          <a:bodyPr lIns="180000" tIns="180000" rIns="180000" bIns="180000">
            <a:normAutofit/>
          </a:bodyPr>
          <a:lstStyle>
            <a:lvl1pPr marL="0" indent="0">
              <a:buNone/>
              <a:defRPr sz="1800"/>
            </a:lvl1pPr>
          </a:lstStyle>
          <a:p>
            <a:r>
              <a:rPr lang="sv-SE"/>
              <a:t>Klicka på ikonen för att lägga till en bild</a:t>
            </a:r>
            <a:endParaRPr lang="sv-SE" dirty="0"/>
          </a:p>
        </p:txBody>
      </p:sp>
      <p:sp>
        <p:nvSpPr>
          <p:cNvPr id="3" name="Platshållare för datum 2"/>
          <p:cNvSpPr>
            <a:spLocks noGrp="1"/>
          </p:cNvSpPr>
          <p:nvPr>
            <p:ph type="dt" sz="half" idx="14"/>
          </p:nvPr>
        </p:nvSpPr>
        <p:spPr/>
        <p:txBody>
          <a:bodyPr/>
          <a:lstStyle/>
          <a:p>
            <a:r>
              <a:rPr lang="sv-SE"/>
              <a:t>2018-03-21</a:t>
            </a:r>
            <a:endParaRPr lang="sv-SE" dirty="0"/>
          </a:p>
        </p:txBody>
      </p:sp>
      <p:sp>
        <p:nvSpPr>
          <p:cNvPr id="4" name="Platshållare för sidfot 3"/>
          <p:cNvSpPr>
            <a:spLocks noGrp="1"/>
          </p:cNvSpPr>
          <p:nvPr>
            <p:ph type="ftr" sz="quarter" idx="15"/>
          </p:nvPr>
        </p:nvSpPr>
        <p:spPr/>
        <p:txBody>
          <a:bodyPr/>
          <a:lstStyle/>
          <a:p>
            <a:r>
              <a:rPr lang="sv-SE"/>
              <a:t>BeBo Medlemsmöte</a:t>
            </a:r>
            <a:endParaRPr lang="sv-SE" dirty="0"/>
          </a:p>
        </p:txBody>
      </p:sp>
      <p:sp>
        <p:nvSpPr>
          <p:cNvPr id="6" name="Platshållare för bildnummer 5"/>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113977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5" name="Rektangel 4"/>
          <p:cNvSpPr/>
          <p:nvPr userDrawn="1"/>
        </p:nvSpPr>
        <p:spPr>
          <a:xfrm>
            <a:off x="0" y="6002215"/>
            <a:ext cx="12240000" cy="855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334964" y="1709738"/>
            <a:ext cx="7074354" cy="2852737"/>
          </a:xfrm>
        </p:spPr>
        <p:txBody>
          <a:bodyPr anchor="b"/>
          <a:lstStyle>
            <a:lvl1pPr>
              <a:defRPr sz="6000"/>
            </a:lvl1pPr>
          </a:lstStyle>
          <a:p>
            <a:r>
              <a:rPr lang="sv-SE"/>
              <a:t>Klicka här för att ändra format</a:t>
            </a:r>
            <a:endParaRPr lang="sv-SE" dirty="0"/>
          </a:p>
        </p:txBody>
      </p:sp>
      <p:sp>
        <p:nvSpPr>
          <p:cNvPr id="3" name="Platshållare för text 2"/>
          <p:cNvSpPr>
            <a:spLocks noGrp="1"/>
          </p:cNvSpPr>
          <p:nvPr>
            <p:ph type="body" idx="1"/>
          </p:nvPr>
        </p:nvSpPr>
        <p:spPr>
          <a:xfrm>
            <a:off x="334964" y="4589463"/>
            <a:ext cx="707435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7" name="Platshållare för datum 6"/>
          <p:cNvSpPr>
            <a:spLocks noGrp="1"/>
          </p:cNvSpPr>
          <p:nvPr>
            <p:ph type="dt" sz="half" idx="10"/>
          </p:nvPr>
        </p:nvSpPr>
        <p:spPr>
          <a:xfrm>
            <a:off x="334963" y="7017001"/>
            <a:ext cx="1332000" cy="216000"/>
          </a:xfrm>
        </p:spPr>
        <p:txBody>
          <a:bodyPr/>
          <a:lstStyle/>
          <a:p>
            <a:r>
              <a:rPr lang="sv-SE"/>
              <a:t>2018-03-21</a:t>
            </a:r>
            <a:endParaRPr lang="sv-SE" dirty="0"/>
          </a:p>
        </p:txBody>
      </p:sp>
      <p:sp>
        <p:nvSpPr>
          <p:cNvPr id="8" name="Platshållare för sidfot 7"/>
          <p:cNvSpPr>
            <a:spLocks noGrp="1"/>
          </p:cNvSpPr>
          <p:nvPr>
            <p:ph type="ftr" sz="quarter" idx="11"/>
          </p:nvPr>
        </p:nvSpPr>
        <p:spPr>
          <a:xfrm>
            <a:off x="1666963" y="7017001"/>
            <a:ext cx="8822517" cy="216000"/>
          </a:xfrm>
        </p:spPr>
        <p:txBody>
          <a:bodyPr/>
          <a:lstStyle/>
          <a:p>
            <a:r>
              <a:rPr lang="sv-SE"/>
              <a:t>BeBo Medlemsmöte</a:t>
            </a:r>
            <a:endParaRPr lang="sv-SE" dirty="0"/>
          </a:p>
        </p:txBody>
      </p:sp>
      <p:sp>
        <p:nvSpPr>
          <p:cNvPr id="9" name="Platshållare för bildnummer 8"/>
          <p:cNvSpPr>
            <a:spLocks noGrp="1"/>
          </p:cNvSpPr>
          <p:nvPr>
            <p:ph type="sldNum" sz="quarter" idx="12"/>
          </p:nvPr>
        </p:nvSpPr>
        <p:spPr>
          <a:xfrm>
            <a:off x="10489480" y="7016126"/>
            <a:ext cx="1332000" cy="216875"/>
          </a:xfrm>
        </p:spPr>
        <p:txBody>
          <a:bodyPr/>
          <a:lstStyle/>
          <a:p>
            <a:fld id="{E8645303-2AAE-45D1-913A-B06AE6474513}" type="slidenum">
              <a:rPr lang="sv-SE" smtClean="0"/>
              <a:t>‹#›</a:t>
            </a:fld>
            <a:endParaRPr lang="sv-SE" dirty="0"/>
          </a:p>
        </p:txBody>
      </p:sp>
      <p:grpSp>
        <p:nvGrpSpPr>
          <p:cNvPr id="11" name="Grupp 10"/>
          <p:cNvGrpSpPr/>
          <p:nvPr userDrawn="1"/>
        </p:nvGrpSpPr>
        <p:grpSpPr>
          <a:xfrm>
            <a:off x="7803949" y="1244791"/>
            <a:ext cx="5040000" cy="7755969"/>
            <a:chOff x="7409318" y="-2331608"/>
            <a:chExt cx="5040000" cy="7755969"/>
          </a:xfrm>
        </p:grpSpPr>
        <p:sp>
          <p:nvSpPr>
            <p:cNvPr id="4" name="Ellips 3"/>
            <p:cNvSpPr/>
            <p:nvPr userDrawn="1"/>
          </p:nvSpPr>
          <p:spPr>
            <a:xfrm>
              <a:off x="7409318" y="-457800"/>
              <a:ext cx="5040000" cy="50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p:cNvSpPr txBox="1"/>
            <p:nvPr userDrawn="1"/>
          </p:nvSpPr>
          <p:spPr>
            <a:xfrm>
              <a:off x="9059090" y="-2331608"/>
              <a:ext cx="2348565" cy="7755969"/>
            </a:xfrm>
            <a:prstGeom prst="rect">
              <a:avLst/>
            </a:prstGeom>
            <a:noFill/>
          </p:spPr>
          <p:txBody>
            <a:bodyPr wrap="square" rtlCol="0" anchor="ctr">
              <a:spAutoFit/>
            </a:bodyPr>
            <a:lstStyle/>
            <a:p>
              <a:pPr algn="ctr"/>
              <a:r>
                <a:rPr lang="sv-SE" sz="49800" b="1" dirty="0">
                  <a:solidFill>
                    <a:schemeClr val="accent3"/>
                  </a:solidFill>
                </a:rPr>
                <a:t>&gt;</a:t>
              </a:r>
            </a:p>
          </p:txBody>
        </p:sp>
      </p:grpSp>
    </p:spTree>
    <p:extLst>
      <p:ext uri="{BB962C8B-B14F-4D97-AF65-F5344CB8AC3E}">
        <p14:creationId xmlns:p14="http://schemas.microsoft.com/office/powerpoint/2010/main" val="3797329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334963" y="2600324"/>
            <a:ext cx="5472000" cy="37449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349480" y="2600324"/>
            <a:ext cx="5472000" cy="37449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r>
              <a:rPr lang="sv-SE"/>
              <a:t>2018-03-21</a:t>
            </a:r>
            <a:endParaRPr lang="sv-SE" dirty="0"/>
          </a:p>
        </p:txBody>
      </p:sp>
      <p:sp>
        <p:nvSpPr>
          <p:cNvPr id="6" name="Platshållare för sidfot 5"/>
          <p:cNvSpPr>
            <a:spLocks noGrp="1"/>
          </p:cNvSpPr>
          <p:nvPr>
            <p:ph type="ftr" sz="quarter" idx="11"/>
          </p:nvPr>
        </p:nvSpPr>
        <p:spPr/>
        <p:txBody>
          <a:bodyPr/>
          <a:lstStyle/>
          <a:p>
            <a:r>
              <a:rPr lang="sv-SE"/>
              <a:t>BeBo Medlemsmöte</a:t>
            </a:r>
            <a:endParaRPr lang="sv-SE" dirty="0"/>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dirty="0"/>
          </a:p>
        </p:txBody>
      </p:sp>
    </p:spTree>
    <p:extLst>
      <p:ext uri="{BB962C8B-B14F-4D97-AF65-F5344CB8AC3E}">
        <p14:creationId xmlns:p14="http://schemas.microsoft.com/office/powerpoint/2010/main" val="180776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334963" y="2600324"/>
            <a:ext cx="5472000" cy="37449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r>
              <a:rPr lang="sv-SE"/>
              <a:t>2018-03-21</a:t>
            </a:r>
            <a:endParaRPr lang="sv-SE" dirty="0"/>
          </a:p>
        </p:txBody>
      </p:sp>
      <p:sp>
        <p:nvSpPr>
          <p:cNvPr id="6" name="Platshållare för sidfot 5"/>
          <p:cNvSpPr>
            <a:spLocks noGrp="1"/>
          </p:cNvSpPr>
          <p:nvPr>
            <p:ph type="ftr" sz="quarter" idx="11"/>
          </p:nvPr>
        </p:nvSpPr>
        <p:spPr/>
        <p:txBody>
          <a:bodyPr/>
          <a:lstStyle/>
          <a:p>
            <a:r>
              <a:rPr lang="sv-SE"/>
              <a:t>BeBo Medlemsmöte</a:t>
            </a:r>
            <a:endParaRPr lang="sv-SE" dirty="0"/>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dirty="0"/>
          </a:p>
        </p:txBody>
      </p:sp>
      <p:sp>
        <p:nvSpPr>
          <p:cNvPr id="9" name="Platshållare för bild 8"/>
          <p:cNvSpPr>
            <a:spLocks noGrp="1"/>
          </p:cNvSpPr>
          <p:nvPr>
            <p:ph type="pic" sz="quarter" idx="13"/>
          </p:nvPr>
        </p:nvSpPr>
        <p:spPr>
          <a:xfrm>
            <a:off x="6349479" y="2600324"/>
            <a:ext cx="5471999" cy="3744913"/>
          </a:xfrm>
          <a:solidFill>
            <a:schemeClr val="bg2"/>
          </a:solidFill>
        </p:spPr>
        <p:txBody>
          <a:bodyPr lIns="180000" tIns="180000" rIns="180000" bIns="180000">
            <a:normAutofit/>
          </a:bodyPr>
          <a:lstStyle>
            <a:lvl1pPr marL="0" indent="0">
              <a:buNone/>
              <a:defRPr sz="1800"/>
            </a:lvl1pPr>
          </a:lstStyle>
          <a:p>
            <a:r>
              <a:rPr lang="sv-SE"/>
              <a:t>Klicka på ikonen för att lägga till en bild</a:t>
            </a:r>
          </a:p>
        </p:txBody>
      </p:sp>
    </p:spTree>
    <p:extLst>
      <p:ext uri="{BB962C8B-B14F-4D97-AF65-F5344CB8AC3E}">
        <p14:creationId xmlns:p14="http://schemas.microsoft.com/office/powerpoint/2010/main" val="1464862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334963" y="2600324"/>
            <a:ext cx="5472000"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334963" y="3320774"/>
            <a:ext cx="5472000" cy="30244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348525" y="2600325"/>
            <a:ext cx="5472000" cy="6969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348525" y="3320774"/>
            <a:ext cx="5472000" cy="30244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r>
              <a:rPr lang="sv-SE"/>
              <a:t>2018-03-21</a:t>
            </a:r>
            <a:endParaRPr lang="sv-SE" dirty="0"/>
          </a:p>
        </p:txBody>
      </p:sp>
      <p:sp>
        <p:nvSpPr>
          <p:cNvPr id="8" name="Platshållare för sidfot 7"/>
          <p:cNvSpPr>
            <a:spLocks noGrp="1"/>
          </p:cNvSpPr>
          <p:nvPr>
            <p:ph type="ftr" sz="quarter" idx="11"/>
          </p:nvPr>
        </p:nvSpPr>
        <p:spPr/>
        <p:txBody>
          <a:bodyPr/>
          <a:lstStyle/>
          <a:p>
            <a:r>
              <a:rPr lang="sv-SE"/>
              <a:t>BeBo Medlemsmöte</a:t>
            </a:r>
            <a:endParaRPr lang="sv-SE" dirty="0"/>
          </a:p>
        </p:txBody>
      </p:sp>
      <p:sp>
        <p:nvSpPr>
          <p:cNvPr id="9" name="Platshållare för bildnummer 8"/>
          <p:cNvSpPr>
            <a:spLocks noGrp="1"/>
          </p:cNvSpPr>
          <p:nvPr>
            <p:ph type="sldNum" sz="quarter" idx="12"/>
          </p:nvPr>
        </p:nvSpPr>
        <p:spPr/>
        <p:txBody>
          <a:bodyPr/>
          <a:lstStyle/>
          <a:p>
            <a:fld id="{E8645303-2AAE-45D1-913A-B06AE6474513}" type="slidenum">
              <a:rPr lang="sv-SE" smtClean="0"/>
              <a:t>‹#›</a:t>
            </a:fld>
            <a:endParaRPr lang="sv-SE" dirty="0"/>
          </a:p>
        </p:txBody>
      </p:sp>
      <p:sp>
        <p:nvSpPr>
          <p:cNvPr id="10" name="Rubrik 9"/>
          <p:cNvSpPr>
            <a:spLocks noGrp="1"/>
          </p:cNvSpPr>
          <p:nvPr>
            <p:ph type="title"/>
          </p:nvPr>
        </p:nvSpPr>
        <p:spPr/>
        <p:txBody>
          <a:bodyPr/>
          <a:lstStyle/>
          <a:p>
            <a:r>
              <a:rPr lang="sv-SE"/>
              <a:t>Klicka här för att ändra format</a:t>
            </a:r>
            <a:endParaRPr lang="sv-SE" dirty="0"/>
          </a:p>
        </p:txBody>
      </p:sp>
    </p:spTree>
    <p:extLst>
      <p:ext uri="{BB962C8B-B14F-4D97-AF65-F5344CB8AC3E}">
        <p14:creationId xmlns:p14="http://schemas.microsoft.com/office/powerpoint/2010/main" val="1638976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r>
              <a:rPr lang="sv-SE"/>
              <a:t>2018-03-21</a:t>
            </a:r>
            <a:endParaRPr lang="sv-SE" dirty="0"/>
          </a:p>
        </p:txBody>
      </p:sp>
      <p:sp>
        <p:nvSpPr>
          <p:cNvPr id="4" name="Platshållare för sidfot 3"/>
          <p:cNvSpPr>
            <a:spLocks noGrp="1"/>
          </p:cNvSpPr>
          <p:nvPr>
            <p:ph type="ftr" sz="quarter" idx="11"/>
          </p:nvPr>
        </p:nvSpPr>
        <p:spPr/>
        <p:txBody>
          <a:bodyPr/>
          <a:lstStyle/>
          <a:p>
            <a:r>
              <a:rPr lang="sv-SE"/>
              <a:t>BeBo Medlemsmöte</a:t>
            </a:r>
            <a:endParaRPr lang="sv-SE" dirty="0"/>
          </a:p>
        </p:txBody>
      </p:sp>
      <p:sp>
        <p:nvSpPr>
          <p:cNvPr id="5" name="Platshållare för bildnummer 4"/>
          <p:cNvSpPr>
            <a:spLocks noGrp="1"/>
          </p:cNvSpPr>
          <p:nvPr>
            <p:ph type="sldNum" sz="quarter" idx="12"/>
          </p:nvPr>
        </p:nvSpPr>
        <p:spPr/>
        <p:txBody>
          <a:bodyPr/>
          <a:lstStyle/>
          <a:p>
            <a:fld id="{E8645303-2AAE-45D1-913A-B06AE6474513}" type="slidenum">
              <a:rPr lang="sv-SE" smtClean="0"/>
              <a:t>‹#›</a:t>
            </a:fld>
            <a:endParaRPr lang="sv-SE" dirty="0"/>
          </a:p>
        </p:txBody>
      </p:sp>
    </p:spTree>
    <p:extLst>
      <p:ext uri="{BB962C8B-B14F-4D97-AF65-F5344CB8AC3E}">
        <p14:creationId xmlns:p14="http://schemas.microsoft.com/office/powerpoint/2010/main" val="2582784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2018-03-21</a:t>
            </a:r>
            <a:endParaRPr lang="sv-SE" dirty="0"/>
          </a:p>
        </p:txBody>
      </p:sp>
      <p:sp>
        <p:nvSpPr>
          <p:cNvPr id="3" name="Platshållare för sidfot 2"/>
          <p:cNvSpPr>
            <a:spLocks noGrp="1"/>
          </p:cNvSpPr>
          <p:nvPr>
            <p:ph type="ftr" sz="quarter" idx="11"/>
          </p:nvPr>
        </p:nvSpPr>
        <p:spPr/>
        <p:txBody>
          <a:bodyPr/>
          <a:lstStyle/>
          <a:p>
            <a:r>
              <a:rPr lang="sv-SE"/>
              <a:t>BeBo Medlemsmöte</a:t>
            </a:r>
            <a:endParaRPr lang="sv-SE" dirty="0"/>
          </a:p>
        </p:txBody>
      </p:sp>
      <p:sp>
        <p:nvSpPr>
          <p:cNvPr id="4" name="Platshållare för bildnummer 3"/>
          <p:cNvSpPr>
            <a:spLocks noGrp="1"/>
          </p:cNvSpPr>
          <p:nvPr>
            <p:ph type="sldNum" sz="quarter" idx="12"/>
          </p:nvPr>
        </p:nvSpPr>
        <p:spPr/>
        <p:txBody>
          <a:bodyPr/>
          <a:lstStyle/>
          <a:p>
            <a:fld id="{E8645303-2AAE-45D1-913A-B06AE6474513}" type="slidenum">
              <a:rPr lang="sv-SE" smtClean="0"/>
              <a:t>‹#›</a:t>
            </a:fld>
            <a:endParaRPr lang="sv-SE" dirty="0"/>
          </a:p>
        </p:txBody>
      </p:sp>
    </p:spTree>
    <p:extLst>
      <p:ext uri="{BB962C8B-B14F-4D97-AF65-F5344CB8AC3E}">
        <p14:creationId xmlns:p14="http://schemas.microsoft.com/office/powerpoint/2010/main" val="3123007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ktangel 7"/>
          <p:cNvSpPr/>
          <p:nvPr userDrawn="1"/>
        </p:nvSpPr>
        <p:spPr>
          <a:xfrm>
            <a:off x="0" y="6534250"/>
            <a:ext cx="12192000" cy="324000"/>
          </a:xfrm>
          <a:prstGeom prst="rect">
            <a:avLst/>
          </a:prstGeom>
          <a:solidFill>
            <a:srgbClr val="F6924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334963" y="1199647"/>
            <a:ext cx="11486517" cy="1296000"/>
          </a:xfrm>
          <a:prstGeom prst="rect">
            <a:avLst/>
          </a:prstGeom>
        </p:spPr>
        <p:txBody>
          <a:bodyPr vert="horz" lIns="0" tIns="0" rIns="0" bIns="0" rtlCol="0" anchor="t">
            <a:noAutofit/>
          </a:bodyPr>
          <a:lstStyle/>
          <a:p>
            <a:r>
              <a:rPr lang="sv-SE" dirty="0"/>
              <a:t>Klicka här för att ändra format</a:t>
            </a:r>
            <a:br>
              <a:rPr lang="sv-SE" dirty="0"/>
            </a:br>
            <a:r>
              <a:rPr lang="sv-SE" dirty="0"/>
              <a:t>(kan vara två rader)</a:t>
            </a:r>
          </a:p>
        </p:txBody>
      </p:sp>
      <p:sp>
        <p:nvSpPr>
          <p:cNvPr id="3" name="Platshållare för text 2"/>
          <p:cNvSpPr>
            <a:spLocks noGrp="1"/>
          </p:cNvSpPr>
          <p:nvPr>
            <p:ph type="body" idx="1"/>
          </p:nvPr>
        </p:nvSpPr>
        <p:spPr>
          <a:xfrm>
            <a:off x="334963" y="2600324"/>
            <a:ext cx="11485563" cy="3744913"/>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352742" y="6588250"/>
            <a:ext cx="1332000" cy="216000"/>
          </a:xfrm>
          <a:prstGeom prst="rect">
            <a:avLst/>
          </a:prstGeom>
        </p:spPr>
        <p:txBody>
          <a:bodyPr vert="horz" lIns="0" tIns="0" rIns="0" bIns="0" rtlCol="0" anchor="ctr"/>
          <a:lstStyle>
            <a:lvl1pPr algn="l">
              <a:defRPr sz="1000" b="0" i="0">
                <a:solidFill>
                  <a:schemeClr val="accent3"/>
                </a:solidFill>
                <a:latin typeface="+mj-lt"/>
              </a:defRPr>
            </a:lvl1pPr>
          </a:lstStyle>
          <a:p>
            <a:r>
              <a:rPr lang="sv-SE"/>
              <a:t>2018-03-21</a:t>
            </a:r>
            <a:endParaRPr lang="sv-SE" dirty="0"/>
          </a:p>
        </p:txBody>
      </p:sp>
      <p:sp>
        <p:nvSpPr>
          <p:cNvPr id="5" name="Platshållare för sidfot 4"/>
          <p:cNvSpPr>
            <a:spLocks noGrp="1"/>
          </p:cNvSpPr>
          <p:nvPr>
            <p:ph type="ftr" sz="quarter" idx="3"/>
          </p:nvPr>
        </p:nvSpPr>
        <p:spPr>
          <a:xfrm>
            <a:off x="1684742" y="6588250"/>
            <a:ext cx="8822517" cy="216000"/>
          </a:xfrm>
          <a:prstGeom prst="rect">
            <a:avLst/>
          </a:prstGeom>
        </p:spPr>
        <p:txBody>
          <a:bodyPr vert="horz" lIns="540000" tIns="0" rIns="540000" bIns="0" rtlCol="0" anchor="ctr"/>
          <a:lstStyle>
            <a:lvl1pPr algn="ctr">
              <a:defRPr sz="1000" b="0" i="0">
                <a:solidFill>
                  <a:schemeClr val="accent3"/>
                </a:solidFill>
                <a:latin typeface="+mj-lt"/>
              </a:defRPr>
            </a:lvl1pPr>
          </a:lstStyle>
          <a:p>
            <a:r>
              <a:rPr lang="sv-SE"/>
              <a:t>BeBo Medlemsmöte</a:t>
            </a:r>
            <a:endParaRPr lang="sv-SE" dirty="0"/>
          </a:p>
        </p:txBody>
      </p:sp>
      <p:sp>
        <p:nvSpPr>
          <p:cNvPr id="6" name="Platshållare för bildnummer 5"/>
          <p:cNvSpPr>
            <a:spLocks noGrp="1"/>
          </p:cNvSpPr>
          <p:nvPr>
            <p:ph type="sldNum" sz="quarter" idx="4"/>
          </p:nvPr>
        </p:nvSpPr>
        <p:spPr>
          <a:xfrm>
            <a:off x="10507259" y="6587813"/>
            <a:ext cx="1332000" cy="216875"/>
          </a:xfrm>
          <a:prstGeom prst="rect">
            <a:avLst/>
          </a:prstGeom>
        </p:spPr>
        <p:txBody>
          <a:bodyPr vert="horz" lIns="0" tIns="0" rIns="0" bIns="0" rtlCol="0" anchor="ctr"/>
          <a:lstStyle>
            <a:lvl1pPr algn="r">
              <a:defRPr sz="1000" b="0" i="0">
                <a:solidFill>
                  <a:schemeClr val="accent3"/>
                </a:solidFill>
                <a:latin typeface="+mj-lt"/>
              </a:defRPr>
            </a:lvl1pPr>
          </a:lstStyle>
          <a:p>
            <a:fld id="{E8645303-2AAE-45D1-913A-B06AE6474513}" type="slidenum">
              <a:rPr lang="sv-SE" smtClean="0"/>
              <a:pPr/>
              <a:t>‹#›</a:t>
            </a:fld>
            <a:endParaRPr lang="sv-SE" dirty="0"/>
          </a:p>
        </p:txBody>
      </p:sp>
      <p:pic>
        <p:nvPicPr>
          <p:cNvPr id="9" name="Bildobjekt 8"/>
          <p:cNvPicPr>
            <a:picLocks noChangeAspect="1"/>
          </p:cNvPicPr>
          <p:nvPr userDrawn="1"/>
        </p:nvPicPr>
        <p:blipFill>
          <a:blip r:embed="rId11"/>
          <a:stretch>
            <a:fillRect/>
          </a:stretch>
        </p:blipFill>
        <p:spPr>
          <a:xfrm>
            <a:off x="334963" y="316539"/>
            <a:ext cx="1800000" cy="446922"/>
          </a:xfrm>
          <a:prstGeom prst="rect">
            <a:avLst/>
          </a:prstGeom>
        </p:spPr>
      </p:pic>
      <p:pic>
        <p:nvPicPr>
          <p:cNvPr id="11" name="Bildobjekt 10"/>
          <p:cNvPicPr>
            <a:picLocks noChangeAspect="1"/>
          </p:cNvPicPr>
          <p:nvPr userDrawn="1"/>
        </p:nvPicPr>
        <p:blipFill>
          <a:blip r:embed="rId12"/>
          <a:stretch>
            <a:fillRect/>
          </a:stretch>
        </p:blipFill>
        <p:spPr>
          <a:xfrm>
            <a:off x="10021480" y="348950"/>
            <a:ext cx="1800000" cy="382100"/>
          </a:xfrm>
          <a:prstGeom prst="rect">
            <a:avLst/>
          </a:prstGeom>
        </p:spPr>
      </p:pic>
      <p:sp>
        <p:nvSpPr>
          <p:cNvPr id="7" name="Rektangel 6"/>
          <p:cNvSpPr/>
          <p:nvPr userDrawn="1"/>
        </p:nvSpPr>
        <p:spPr>
          <a:xfrm>
            <a:off x="-20055" y="1050828"/>
            <a:ext cx="12240000" cy="747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2" r:id="rId5"/>
    <p:sldLayoutId id="2147483657" r:id="rId6"/>
    <p:sldLayoutId id="2147483653" r:id="rId7"/>
    <p:sldLayoutId id="2147483654" r:id="rId8"/>
    <p:sldLayoutId id="2147483655" r:id="rId9"/>
  </p:sldLayoutIdLst>
  <p:hf sldNum="0" hdr="0"/>
  <p:txStyles>
    <p:titleStyle>
      <a:lvl1pPr algn="l" defTabSz="914400" rtl="0" eaLnBrk="1" latinLnBrk="0" hangingPunct="1">
        <a:lnSpc>
          <a:spcPct val="100000"/>
        </a:lnSpc>
        <a:spcBef>
          <a:spcPct val="0"/>
        </a:spcBef>
        <a:buNone/>
        <a:defRPr sz="4000" kern="1200" baseline="0">
          <a:solidFill>
            <a:schemeClr val="tx1"/>
          </a:solidFill>
          <a:latin typeface="+mj-lt"/>
          <a:ea typeface="+mj-ea"/>
          <a:cs typeface="+mj-cs"/>
        </a:defRPr>
      </a:lvl1pPr>
    </p:titleStyle>
    <p:bodyStyle>
      <a:lvl1pPr marL="355600" indent="-355600" algn="l" defTabSz="914400" rtl="0" eaLnBrk="1" latinLnBrk="0" hangingPunct="1">
        <a:lnSpc>
          <a:spcPct val="100000"/>
        </a:lnSpc>
        <a:spcBef>
          <a:spcPts val="1000"/>
        </a:spcBef>
        <a:buClr>
          <a:schemeClr val="accent1"/>
        </a:buClr>
        <a:buFont typeface="Arial" panose="020B0604020202020204" pitchFamily="34" charset="0"/>
        <a:buChar char="•"/>
        <a:defRPr sz="2400" b="0" i="0" kern="1200">
          <a:solidFill>
            <a:schemeClr val="tx1"/>
          </a:solidFill>
          <a:latin typeface="+mj-lt"/>
          <a:ea typeface="+mn-ea"/>
          <a:cs typeface="+mn-cs"/>
        </a:defRPr>
      </a:lvl1pPr>
      <a:lvl2pPr marL="722313" indent="-366713" algn="l" defTabSz="914400" rtl="0" eaLnBrk="1" latinLnBrk="0" hangingPunct="1">
        <a:lnSpc>
          <a:spcPct val="100000"/>
        </a:lnSpc>
        <a:spcBef>
          <a:spcPts val="500"/>
        </a:spcBef>
        <a:buClr>
          <a:schemeClr val="accent1"/>
        </a:buClr>
        <a:buFont typeface="Verdana" panose="020B0604030504040204" pitchFamily="34" charset="0"/>
        <a:buChar char="&gt;"/>
        <a:defRPr sz="2400" b="0" i="0" kern="1200">
          <a:solidFill>
            <a:schemeClr val="tx1"/>
          </a:solidFill>
          <a:latin typeface="+mj-lt"/>
          <a:ea typeface="+mn-ea"/>
          <a:cs typeface="+mn-cs"/>
        </a:defRPr>
      </a:lvl2pPr>
      <a:lvl3pPr marL="1077913" indent="-355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3pPr>
      <a:lvl4pPr marL="1433513" indent="-355600" algn="l" defTabSz="914400" rtl="0" eaLnBrk="1" latinLnBrk="0" hangingPunct="1">
        <a:lnSpc>
          <a:spcPct val="100000"/>
        </a:lnSpc>
        <a:spcBef>
          <a:spcPts val="500"/>
        </a:spcBef>
        <a:buFont typeface="Verdana" panose="020B0604030504040204" pitchFamily="34" charset="0"/>
        <a:buChar char="&gt;"/>
        <a:defRPr sz="1800" b="0" i="0" kern="1200">
          <a:solidFill>
            <a:schemeClr val="tx1"/>
          </a:solidFill>
          <a:latin typeface="+mj-lt"/>
          <a:ea typeface="+mn-ea"/>
          <a:cs typeface="+mn-cs"/>
        </a:defRPr>
      </a:lvl4pPr>
      <a:lvl5pPr marL="1790700" indent="-357188" algn="l" defTabSz="914400" rtl="0" eaLnBrk="1" latinLnBrk="0" hangingPunct="1">
        <a:lnSpc>
          <a:spcPct val="100000"/>
        </a:lnSpc>
        <a:spcBef>
          <a:spcPts val="500"/>
        </a:spcBef>
        <a:buFont typeface="Verdana" panose="020B060403050404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3" pos="211" userDrawn="1">
          <p15:clr>
            <a:srgbClr val="F26B43"/>
          </p15:clr>
        </p15:guide>
        <p15:guide id="5" orient="horz" pos="4110" userDrawn="1">
          <p15:clr>
            <a:srgbClr val="F26B43"/>
          </p15:clr>
        </p15:guide>
        <p15:guide id="6" orient="horz" pos="3997" userDrawn="1">
          <p15:clr>
            <a:srgbClr val="F26B43"/>
          </p15:clr>
        </p15:guide>
        <p15:guide id="7" orient="horz" pos="1570" userDrawn="1">
          <p15:clr>
            <a:srgbClr val="F26B43"/>
          </p15:clr>
        </p15:guide>
        <p15:guide id="8" orient="horz" pos="754" userDrawn="1">
          <p15:clr>
            <a:srgbClr val="F26B43"/>
          </p15:clr>
        </p15:guide>
        <p15:guide id="9" orient="horz" pos="210" userDrawn="1">
          <p15:clr>
            <a:srgbClr val="F26B43"/>
          </p15:clr>
        </p15:guide>
        <p15:guide id="11" pos="7446" userDrawn="1">
          <p15:clr>
            <a:srgbClr val="F26B43"/>
          </p15:clr>
        </p15:guide>
        <p15:guide id="12" orient="horz" pos="3521" userDrawn="1">
          <p15:clr>
            <a:srgbClr val="F26B43"/>
          </p15:clr>
        </p15:guide>
        <p15:guide id="13" orient="horz" pos="2523" userDrawn="1">
          <p15:clr>
            <a:srgbClr val="F26B43"/>
          </p15:clr>
        </p15:guide>
        <p15:guide id="14" orient="horz" pos="1638" userDrawn="1">
          <p15:clr>
            <a:srgbClr val="F26B43"/>
          </p15:clr>
        </p15:guide>
        <p15:guide id="15" orient="horz" pos="663" userDrawn="1">
          <p15:clr>
            <a:srgbClr val="F26B43"/>
          </p15:clr>
        </p15:guide>
        <p15:guide id="16" orient="horz" pos="70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latshållare för bild 16"/>
          <p:cNvPicPr>
            <a:picLocks noGrp="1" noChangeAspect="1"/>
          </p:cNvPicPr>
          <p:nvPr>
            <p:ph type="pic" sz="quarter" idx="17"/>
          </p:nvPr>
        </p:nvPicPr>
        <p:blipFill>
          <a:blip r:embed="rId3"/>
          <a:srcRect t="14521" b="14521"/>
          <a:stretch>
            <a:fillRect/>
          </a:stretch>
        </p:blipFill>
        <p:spPr/>
      </p:pic>
      <p:sp>
        <p:nvSpPr>
          <p:cNvPr id="2" name="Rubrik 1"/>
          <p:cNvSpPr>
            <a:spLocks noGrp="1"/>
          </p:cNvSpPr>
          <p:nvPr>
            <p:ph type="ctrTitle"/>
          </p:nvPr>
        </p:nvSpPr>
        <p:spPr/>
        <p:txBody>
          <a:bodyPr/>
          <a:lstStyle/>
          <a:p>
            <a:r>
              <a:rPr lang="sv-SE" dirty="0"/>
              <a:t>Tilläggsförstudietillgodoräkna solel i BBR 25</a:t>
            </a:r>
          </a:p>
        </p:txBody>
      </p:sp>
      <p:sp>
        <p:nvSpPr>
          <p:cNvPr id="3" name="Underrubrik 2"/>
          <p:cNvSpPr>
            <a:spLocks noGrp="1"/>
          </p:cNvSpPr>
          <p:nvPr>
            <p:ph type="subTitle" idx="1"/>
          </p:nvPr>
        </p:nvSpPr>
        <p:spPr/>
        <p:txBody>
          <a:bodyPr/>
          <a:lstStyle/>
          <a:p>
            <a:endParaRPr lang="sv-SE" dirty="0"/>
          </a:p>
        </p:txBody>
      </p:sp>
      <p:sp>
        <p:nvSpPr>
          <p:cNvPr id="83" name="Platshållare för text 82"/>
          <p:cNvSpPr>
            <a:spLocks noGrp="1"/>
          </p:cNvSpPr>
          <p:nvPr>
            <p:ph type="body" sz="quarter" idx="18"/>
          </p:nvPr>
        </p:nvSpPr>
        <p:spPr/>
        <p:txBody>
          <a:bodyPr/>
          <a:lstStyle/>
          <a:p>
            <a:r>
              <a:rPr lang="sv-SE" dirty="0"/>
              <a:t>Mikaela Tarnawski, Charlotta Winkler,</a:t>
            </a:r>
          </a:p>
          <a:p>
            <a:r>
              <a:rPr lang="sv-SE" dirty="0"/>
              <a:t>Margot Bratt, Minoo Blomgren, WSP</a:t>
            </a:r>
          </a:p>
        </p:txBody>
      </p:sp>
    </p:spTree>
    <p:extLst>
      <p:ext uri="{BB962C8B-B14F-4D97-AF65-F5344CB8AC3E}">
        <p14:creationId xmlns:p14="http://schemas.microsoft.com/office/powerpoint/2010/main" val="3057512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07EAE744-F718-4820-A376-714C7D0B8CA0}"/>
              </a:ext>
            </a:extLst>
          </p:cNvPr>
          <p:cNvSpPr/>
          <p:nvPr/>
        </p:nvSpPr>
        <p:spPr>
          <a:xfrm>
            <a:off x="415104" y="6551423"/>
            <a:ext cx="1290738" cy="369332"/>
          </a:xfrm>
          <a:prstGeom prst="rect">
            <a:avLst/>
          </a:prstGeom>
        </p:spPr>
        <p:txBody>
          <a:bodyPr wrap="none">
            <a:spAutoFit/>
          </a:bodyPr>
          <a:lstStyle/>
          <a:p>
            <a:r>
              <a:rPr lang="sv-SE" dirty="0"/>
              <a:t>2018-12-11</a:t>
            </a:r>
          </a:p>
        </p:txBody>
      </p:sp>
      <p:sp>
        <p:nvSpPr>
          <p:cNvPr id="14" name="Rektangel 13">
            <a:extLst>
              <a:ext uri="{FF2B5EF4-FFF2-40B4-BE49-F238E27FC236}">
                <a16:creationId xmlns:a16="http://schemas.microsoft.com/office/drawing/2014/main" id="{5A9A1FF4-0210-41D1-B20D-9FC26272CACF}"/>
              </a:ext>
            </a:extLst>
          </p:cNvPr>
          <p:cNvSpPr/>
          <p:nvPr/>
        </p:nvSpPr>
        <p:spPr>
          <a:xfrm>
            <a:off x="4576494" y="6498880"/>
            <a:ext cx="3967753" cy="369332"/>
          </a:xfrm>
          <a:prstGeom prst="rect">
            <a:avLst/>
          </a:prstGeom>
        </p:spPr>
        <p:txBody>
          <a:bodyPr wrap="none">
            <a:spAutoFit/>
          </a:bodyPr>
          <a:lstStyle/>
          <a:p>
            <a:r>
              <a:rPr lang="sv-SE" dirty="0"/>
              <a:t>Seminarium Aktuellt om solel - BeBo</a:t>
            </a:r>
          </a:p>
        </p:txBody>
      </p:sp>
      <p:sp>
        <p:nvSpPr>
          <p:cNvPr id="3" name="Rectangle 1">
            <a:extLst>
              <a:ext uri="{FF2B5EF4-FFF2-40B4-BE49-F238E27FC236}">
                <a16:creationId xmlns:a16="http://schemas.microsoft.com/office/drawing/2014/main" id="{B9991F50-8658-46E2-8CA1-823847CE53CB}"/>
              </a:ext>
            </a:extLst>
          </p:cNvPr>
          <p:cNvSpPr>
            <a:spLocks noChangeArrowheads="1"/>
          </p:cNvSpPr>
          <p:nvPr/>
        </p:nvSpPr>
        <p:spPr bwMode="auto">
          <a:xfrm>
            <a:off x="2729765" y="23060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4" name="Rubrik 3">
            <a:extLst>
              <a:ext uri="{FF2B5EF4-FFF2-40B4-BE49-F238E27FC236}">
                <a16:creationId xmlns:a16="http://schemas.microsoft.com/office/drawing/2014/main" id="{5470D8B6-0DE0-4339-ACF7-123046005086}"/>
              </a:ext>
            </a:extLst>
          </p:cNvPr>
          <p:cNvSpPr>
            <a:spLocks noGrp="1"/>
          </p:cNvSpPr>
          <p:nvPr>
            <p:ph type="title"/>
          </p:nvPr>
        </p:nvSpPr>
        <p:spPr>
          <a:xfrm>
            <a:off x="329044" y="796067"/>
            <a:ext cx="11414722" cy="1191000"/>
          </a:xfrm>
        </p:spPr>
        <p:txBody>
          <a:bodyPr/>
          <a:lstStyle/>
          <a:p>
            <a:pPr algn="ctr"/>
            <a:br>
              <a:rPr lang="sv-SE" sz="2400" dirty="0"/>
            </a:br>
            <a:r>
              <a:rPr lang="sv-SE" sz="2400" dirty="0"/>
              <a:t>Visualisering av optimal dimensionering av solel</a:t>
            </a:r>
            <a:br>
              <a:rPr lang="sv-SE" sz="2400" dirty="0"/>
            </a:br>
            <a:r>
              <a:rPr lang="sv-SE" sz="2400" dirty="0"/>
              <a:t>Förslag från Skanska Teknik</a:t>
            </a:r>
          </a:p>
        </p:txBody>
      </p:sp>
      <p:pic>
        <p:nvPicPr>
          <p:cNvPr id="7" name="Platshållare för innehåll 4"/>
          <p:cNvPicPr>
            <a:picLocks noChangeAspect="1"/>
          </p:cNvPicPr>
          <p:nvPr/>
        </p:nvPicPr>
        <p:blipFill>
          <a:blip r:embed="rId3"/>
          <a:stretch>
            <a:fillRect/>
          </a:stretch>
        </p:blipFill>
        <p:spPr>
          <a:xfrm>
            <a:off x="6317762" y="2401824"/>
            <a:ext cx="5135198" cy="4064800"/>
          </a:xfrm>
          <a:prstGeom prst="rect">
            <a:avLst/>
          </a:prstGeom>
        </p:spPr>
      </p:pic>
      <p:cxnSp>
        <p:nvCxnSpPr>
          <p:cNvPr id="8" name="Rak pil 7"/>
          <p:cNvCxnSpPr/>
          <p:nvPr/>
        </p:nvCxnSpPr>
        <p:spPr>
          <a:xfrm>
            <a:off x="6785813" y="3010240"/>
            <a:ext cx="32403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Rak pil 8"/>
          <p:cNvCxnSpPr/>
          <p:nvPr/>
        </p:nvCxnSpPr>
        <p:spPr>
          <a:xfrm>
            <a:off x="7109849" y="3082248"/>
            <a:ext cx="0" cy="25922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7181857" y="4244809"/>
            <a:ext cx="216024" cy="400110"/>
          </a:xfrm>
          <a:prstGeom prst="rect">
            <a:avLst/>
          </a:prstGeom>
          <a:noFill/>
        </p:spPr>
        <p:txBody>
          <a:bodyPr wrap="square" lIns="46800" rIns="46800" rtlCol="0">
            <a:spAutoFit/>
          </a:bodyPr>
          <a:lstStyle/>
          <a:p>
            <a:r>
              <a:rPr lang="sv-SE" sz="2000" dirty="0"/>
              <a:t>2</a:t>
            </a:r>
          </a:p>
        </p:txBody>
      </p:sp>
      <p:cxnSp>
        <p:nvCxnSpPr>
          <p:cNvPr id="11" name="Rak pil 10"/>
          <p:cNvCxnSpPr/>
          <p:nvPr/>
        </p:nvCxnSpPr>
        <p:spPr>
          <a:xfrm>
            <a:off x="7973945" y="3082248"/>
            <a:ext cx="0" cy="25922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ruta 11"/>
          <p:cNvSpPr txBox="1"/>
          <p:nvPr/>
        </p:nvSpPr>
        <p:spPr>
          <a:xfrm>
            <a:off x="8045953" y="4244809"/>
            <a:ext cx="216024" cy="400110"/>
          </a:xfrm>
          <a:prstGeom prst="rect">
            <a:avLst/>
          </a:prstGeom>
          <a:noFill/>
        </p:spPr>
        <p:txBody>
          <a:bodyPr wrap="square" lIns="46800" rIns="46800" rtlCol="0">
            <a:spAutoFit/>
          </a:bodyPr>
          <a:lstStyle/>
          <a:p>
            <a:r>
              <a:rPr lang="sv-SE" sz="2000" dirty="0"/>
              <a:t>3</a:t>
            </a:r>
          </a:p>
        </p:txBody>
      </p:sp>
      <p:sp>
        <p:nvSpPr>
          <p:cNvPr id="15" name="textruta 14"/>
          <p:cNvSpPr txBox="1"/>
          <p:nvPr/>
        </p:nvSpPr>
        <p:spPr>
          <a:xfrm>
            <a:off x="6841194" y="2541514"/>
            <a:ext cx="216024" cy="400110"/>
          </a:xfrm>
          <a:prstGeom prst="rect">
            <a:avLst/>
          </a:prstGeom>
          <a:noFill/>
        </p:spPr>
        <p:txBody>
          <a:bodyPr wrap="square" lIns="46800" rIns="46800" rtlCol="0">
            <a:spAutoFit/>
          </a:bodyPr>
          <a:lstStyle/>
          <a:p>
            <a:r>
              <a:rPr lang="sv-SE" sz="2000" dirty="0"/>
              <a:t>1</a:t>
            </a:r>
          </a:p>
        </p:txBody>
      </p:sp>
      <p:sp>
        <p:nvSpPr>
          <p:cNvPr id="16" name="Platshållare för innehåll 1"/>
          <p:cNvSpPr txBox="1">
            <a:spLocks/>
          </p:cNvSpPr>
          <p:nvPr/>
        </p:nvSpPr>
        <p:spPr>
          <a:xfrm>
            <a:off x="534738" y="3003894"/>
            <a:ext cx="4628438" cy="2481829"/>
          </a:xfrm>
          <a:prstGeom prst="rect">
            <a:avLst/>
          </a:prstGeom>
        </p:spPr>
        <p:txBody>
          <a:bodyPr/>
          <a:lstStyle>
            <a:lvl1pPr marL="355600" indent="-355600" algn="l" defTabSz="914400" rtl="0" eaLnBrk="1" latinLnBrk="0" hangingPunct="1">
              <a:lnSpc>
                <a:spcPct val="100000"/>
              </a:lnSpc>
              <a:spcBef>
                <a:spcPts val="1000"/>
              </a:spcBef>
              <a:buClr>
                <a:schemeClr val="accent1"/>
              </a:buClr>
              <a:buFont typeface="Arial" panose="020B0604020202020204" pitchFamily="34" charset="0"/>
              <a:buChar char="•"/>
              <a:defRPr sz="2400" b="0" i="0" kern="1200">
                <a:solidFill>
                  <a:schemeClr val="tx1"/>
                </a:solidFill>
                <a:latin typeface="+mj-lt"/>
                <a:ea typeface="+mn-ea"/>
                <a:cs typeface="+mn-cs"/>
              </a:defRPr>
            </a:lvl1pPr>
            <a:lvl2pPr marL="722313" indent="-366713" algn="l" defTabSz="914400" rtl="0" eaLnBrk="1" latinLnBrk="0" hangingPunct="1">
              <a:lnSpc>
                <a:spcPct val="100000"/>
              </a:lnSpc>
              <a:spcBef>
                <a:spcPts val="500"/>
              </a:spcBef>
              <a:buClr>
                <a:schemeClr val="accent1"/>
              </a:buClr>
              <a:buFont typeface="Verdana" panose="020B0604030504040204" pitchFamily="34" charset="0"/>
              <a:buChar char="&gt;"/>
              <a:defRPr sz="2400" b="0" i="0" kern="1200">
                <a:solidFill>
                  <a:schemeClr val="tx1"/>
                </a:solidFill>
                <a:latin typeface="+mj-lt"/>
                <a:ea typeface="+mn-ea"/>
                <a:cs typeface="+mn-cs"/>
              </a:defRPr>
            </a:lvl2pPr>
            <a:lvl3pPr marL="1077913" indent="-355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3pPr>
            <a:lvl4pPr marL="1433513" indent="-355600" algn="l" defTabSz="914400" rtl="0" eaLnBrk="1" latinLnBrk="0" hangingPunct="1">
              <a:lnSpc>
                <a:spcPct val="100000"/>
              </a:lnSpc>
              <a:spcBef>
                <a:spcPts val="500"/>
              </a:spcBef>
              <a:buFont typeface="Verdana" panose="020B0604030504040204" pitchFamily="34" charset="0"/>
              <a:buChar char="&gt;"/>
              <a:defRPr sz="1800" b="0" i="0" kern="1200">
                <a:solidFill>
                  <a:schemeClr val="tx1"/>
                </a:solidFill>
                <a:latin typeface="+mj-lt"/>
                <a:ea typeface="+mn-ea"/>
                <a:cs typeface="+mn-cs"/>
              </a:defRPr>
            </a:lvl4pPr>
            <a:lvl5pPr marL="1790700" indent="-357188" algn="l" defTabSz="914400" rtl="0" eaLnBrk="1" latinLnBrk="0" hangingPunct="1">
              <a:lnSpc>
                <a:spcPct val="100000"/>
              </a:lnSpc>
              <a:spcBef>
                <a:spcPts val="500"/>
              </a:spcBef>
              <a:buFont typeface="Verdana" panose="020B060403050404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400" dirty="0"/>
              <a:t>Tankesätt: 1) För att tillgodogöra nästan 100% av producerad solel behöver man dimensionera en solcellsanläggning som producerar max 15% av byggnadens fastighetsel 2)</a:t>
            </a:r>
          </a:p>
          <a:p>
            <a:pPr marL="0" indent="0">
              <a:buFont typeface="Arial" panose="020B0604020202020204" pitchFamily="34" charset="0"/>
              <a:buNone/>
            </a:pPr>
            <a:endParaRPr lang="sv-SE" sz="1400" dirty="0"/>
          </a:p>
          <a:p>
            <a:pPr marL="0" indent="0">
              <a:buFont typeface="Arial" panose="020B0604020202020204" pitchFamily="34" charset="0"/>
              <a:buNone/>
            </a:pPr>
            <a:r>
              <a:rPr lang="sv-SE" sz="1400" dirty="0"/>
              <a:t>Om hyresgästel tas också hänsyn till kan solcellsanläggning dimensioneras så den producerar max 40% av byggnadens fastighetsel + hyresgästel 3)</a:t>
            </a:r>
          </a:p>
          <a:p>
            <a:pPr marL="0" indent="0">
              <a:buFont typeface="Arial" panose="020B0604020202020204" pitchFamily="34" charset="0"/>
              <a:buNone/>
            </a:pPr>
            <a:endParaRPr lang="sv-SE" sz="1800" dirty="0"/>
          </a:p>
        </p:txBody>
      </p:sp>
    </p:spTree>
    <p:extLst>
      <p:ext uri="{BB962C8B-B14F-4D97-AF65-F5344CB8AC3E}">
        <p14:creationId xmlns:p14="http://schemas.microsoft.com/office/powerpoint/2010/main" val="324133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07EAE744-F718-4820-A376-714C7D0B8CA0}"/>
              </a:ext>
            </a:extLst>
          </p:cNvPr>
          <p:cNvSpPr/>
          <p:nvPr/>
        </p:nvSpPr>
        <p:spPr>
          <a:xfrm>
            <a:off x="415104" y="6551423"/>
            <a:ext cx="1290738" cy="369332"/>
          </a:xfrm>
          <a:prstGeom prst="rect">
            <a:avLst/>
          </a:prstGeom>
        </p:spPr>
        <p:txBody>
          <a:bodyPr wrap="none">
            <a:spAutoFit/>
          </a:bodyPr>
          <a:lstStyle/>
          <a:p>
            <a:r>
              <a:rPr lang="sv-SE" dirty="0"/>
              <a:t>2018-12-11</a:t>
            </a:r>
          </a:p>
        </p:txBody>
      </p:sp>
      <p:sp>
        <p:nvSpPr>
          <p:cNvPr id="14" name="Rektangel 13">
            <a:extLst>
              <a:ext uri="{FF2B5EF4-FFF2-40B4-BE49-F238E27FC236}">
                <a16:creationId xmlns:a16="http://schemas.microsoft.com/office/drawing/2014/main" id="{5A9A1FF4-0210-41D1-B20D-9FC26272CACF}"/>
              </a:ext>
            </a:extLst>
          </p:cNvPr>
          <p:cNvSpPr/>
          <p:nvPr/>
        </p:nvSpPr>
        <p:spPr>
          <a:xfrm>
            <a:off x="4576494" y="6498880"/>
            <a:ext cx="3967753" cy="369332"/>
          </a:xfrm>
          <a:prstGeom prst="rect">
            <a:avLst/>
          </a:prstGeom>
        </p:spPr>
        <p:txBody>
          <a:bodyPr wrap="none">
            <a:spAutoFit/>
          </a:bodyPr>
          <a:lstStyle/>
          <a:p>
            <a:r>
              <a:rPr lang="sv-SE" dirty="0"/>
              <a:t>Seminarium Aktuellt om solel - BeBo</a:t>
            </a:r>
          </a:p>
        </p:txBody>
      </p:sp>
      <p:sp>
        <p:nvSpPr>
          <p:cNvPr id="3" name="Rectangle 1">
            <a:extLst>
              <a:ext uri="{FF2B5EF4-FFF2-40B4-BE49-F238E27FC236}">
                <a16:creationId xmlns:a16="http://schemas.microsoft.com/office/drawing/2014/main" id="{B9991F50-8658-46E2-8CA1-823847CE53CB}"/>
              </a:ext>
            </a:extLst>
          </p:cNvPr>
          <p:cNvSpPr>
            <a:spLocks noChangeArrowheads="1"/>
          </p:cNvSpPr>
          <p:nvPr/>
        </p:nvSpPr>
        <p:spPr bwMode="auto">
          <a:xfrm>
            <a:off x="2729765" y="23060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4" name="Rubrik 3">
            <a:extLst>
              <a:ext uri="{FF2B5EF4-FFF2-40B4-BE49-F238E27FC236}">
                <a16:creationId xmlns:a16="http://schemas.microsoft.com/office/drawing/2014/main" id="{5470D8B6-0DE0-4339-ACF7-123046005086}"/>
              </a:ext>
            </a:extLst>
          </p:cNvPr>
          <p:cNvSpPr>
            <a:spLocks noGrp="1"/>
          </p:cNvSpPr>
          <p:nvPr>
            <p:ph type="title"/>
          </p:nvPr>
        </p:nvSpPr>
        <p:spPr>
          <a:xfrm>
            <a:off x="329044" y="796067"/>
            <a:ext cx="11414722" cy="1191000"/>
          </a:xfrm>
        </p:spPr>
        <p:txBody>
          <a:bodyPr/>
          <a:lstStyle/>
          <a:p>
            <a:pPr algn="ctr"/>
            <a:br>
              <a:rPr lang="sv-SE" sz="2400" dirty="0"/>
            </a:br>
            <a:r>
              <a:rPr lang="sv-SE" sz="2400" dirty="0"/>
              <a:t>Visualisering av optimal dimensionering av solel</a:t>
            </a:r>
            <a:br>
              <a:rPr lang="sv-SE" sz="2400" dirty="0"/>
            </a:br>
            <a:r>
              <a:rPr lang="sv-SE" sz="2400" dirty="0"/>
              <a:t>Förslag från Skanska Teknik</a:t>
            </a:r>
          </a:p>
        </p:txBody>
      </p:sp>
      <p:sp>
        <p:nvSpPr>
          <p:cNvPr id="18" name="Platshållare för innehåll 1"/>
          <p:cNvSpPr txBox="1">
            <a:spLocks/>
          </p:cNvSpPr>
          <p:nvPr/>
        </p:nvSpPr>
        <p:spPr>
          <a:xfrm>
            <a:off x="1892058" y="2147438"/>
            <a:ext cx="3528392" cy="659157"/>
          </a:xfrm>
          <a:prstGeom prst="rect">
            <a:avLst/>
          </a:prstGeom>
        </p:spPr>
        <p:txBody>
          <a:bodyPr/>
          <a:lstStyle>
            <a:lvl1pPr marL="355600" indent="-355600" algn="l" defTabSz="914400" rtl="0" eaLnBrk="1" latinLnBrk="0" hangingPunct="1">
              <a:lnSpc>
                <a:spcPct val="100000"/>
              </a:lnSpc>
              <a:spcBef>
                <a:spcPts val="1000"/>
              </a:spcBef>
              <a:buClr>
                <a:schemeClr val="accent1"/>
              </a:buClr>
              <a:buFont typeface="Arial" panose="020B0604020202020204" pitchFamily="34" charset="0"/>
              <a:buChar char="•"/>
              <a:defRPr sz="2400" b="0" i="0" kern="1200">
                <a:solidFill>
                  <a:schemeClr val="tx1"/>
                </a:solidFill>
                <a:latin typeface="+mj-lt"/>
                <a:ea typeface="+mn-ea"/>
                <a:cs typeface="+mn-cs"/>
              </a:defRPr>
            </a:lvl1pPr>
            <a:lvl2pPr marL="722313" indent="-366713" algn="l" defTabSz="914400" rtl="0" eaLnBrk="1" latinLnBrk="0" hangingPunct="1">
              <a:lnSpc>
                <a:spcPct val="100000"/>
              </a:lnSpc>
              <a:spcBef>
                <a:spcPts val="500"/>
              </a:spcBef>
              <a:buClr>
                <a:schemeClr val="accent1"/>
              </a:buClr>
              <a:buFont typeface="Verdana" panose="020B0604030504040204" pitchFamily="34" charset="0"/>
              <a:buChar char="&gt;"/>
              <a:defRPr sz="2400" b="0" i="0" kern="1200">
                <a:solidFill>
                  <a:schemeClr val="tx1"/>
                </a:solidFill>
                <a:latin typeface="+mj-lt"/>
                <a:ea typeface="+mn-ea"/>
                <a:cs typeface="+mn-cs"/>
              </a:defRPr>
            </a:lvl2pPr>
            <a:lvl3pPr marL="1077913" indent="-355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3pPr>
            <a:lvl4pPr marL="1433513" indent="-355600" algn="l" defTabSz="914400" rtl="0" eaLnBrk="1" latinLnBrk="0" hangingPunct="1">
              <a:lnSpc>
                <a:spcPct val="100000"/>
              </a:lnSpc>
              <a:spcBef>
                <a:spcPts val="500"/>
              </a:spcBef>
              <a:buFont typeface="Verdana" panose="020B0604030504040204" pitchFamily="34" charset="0"/>
              <a:buChar char="&gt;"/>
              <a:defRPr sz="1800" b="0" i="0" kern="1200">
                <a:solidFill>
                  <a:schemeClr val="tx1"/>
                </a:solidFill>
                <a:latin typeface="+mj-lt"/>
                <a:ea typeface="+mn-ea"/>
                <a:cs typeface="+mn-cs"/>
              </a:defRPr>
            </a:lvl4pPr>
            <a:lvl5pPr marL="1790700" indent="-357188" algn="l" defTabSz="914400" rtl="0" eaLnBrk="1" latinLnBrk="0" hangingPunct="1">
              <a:lnSpc>
                <a:spcPct val="100000"/>
              </a:lnSpc>
              <a:spcBef>
                <a:spcPts val="500"/>
              </a:spcBef>
              <a:buFont typeface="Verdana" panose="020B060403050404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200"/>
              <a:t>Fastighetsel       Atemp </a:t>
            </a:r>
            <a:endParaRPr lang="sv-SE" sz="2200" dirty="0"/>
          </a:p>
        </p:txBody>
      </p:sp>
      <p:pic>
        <p:nvPicPr>
          <p:cNvPr id="19" name="Platshållare för innehåll 4"/>
          <p:cNvPicPr>
            <a:picLocks noChangeAspect="1"/>
          </p:cNvPicPr>
          <p:nvPr/>
        </p:nvPicPr>
        <p:blipFill>
          <a:blip r:embed="rId3"/>
          <a:stretch>
            <a:fillRect/>
          </a:stretch>
        </p:blipFill>
        <p:spPr>
          <a:xfrm>
            <a:off x="1980800" y="2962185"/>
            <a:ext cx="3479015" cy="2753837"/>
          </a:xfrm>
          <a:prstGeom prst="rect">
            <a:avLst/>
          </a:prstGeom>
        </p:spPr>
      </p:pic>
      <p:cxnSp>
        <p:nvCxnSpPr>
          <p:cNvPr id="20" name="Rak pil 19"/>
          <p:cNvCxnSpPr/>
          <p:nvPr/>
        </p:nvCxnSpPr>
        <p:spPr>
          <a:xfrm>
            <a:off x="1993123" y="5173381"/>
            <a:ext cx="352424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ruta 20"/>
          <p:cNvSpPr txBox="1"/>
          <p:nvPr/>
        </p:nvSpPr>
        <p:spPr>
          <a:xfrm>
            <a:off x="2108082" y="5202512"/>
            <a:ext cx="3096344" cy="523220"/>
          </a:xfrm>
          <a:prstGeom prst="rect">
            <a:avLst/>
          </a:prstGeom>
          <a:solidFill>
            <a:schemeClr val="bg1"/>
          </a:solidFill>
        </p:spPr>
        <p:txBody>
          <a:bodyPr wrap="square" lIns="46800" rIns="46800" rtlCol="0">
            <a:spAutoFit/>
          </a:bodyPr>
          <a:lstStyle/>
          <a:p>
            <a:pPr algn="ctr"/>
            <a:r>
              <a:rPr lang="sv-SE" sz="1400" dirty="0"/>
              <a:t>Producerad solel / Atemp [%]</a:t>
            </a:r>
          </a:p>
          <a:p>
            <a:endParaRPr lang="sv-SE" sz="1400" dirty="0"/>
          </a:p>
        </p:txBody>
      </p:sp>
      <p:cxnSp>
        <p:nvCxnSpPr>
          <p:cNvPr id="22" name="Rak pil 21"/>
          <p:cNvCxnSpPr/>
          <p:nvPr/>
        </p:nvCxnSpPr>
        <p:spPr>
          <a:xfrm>
            <a:off x="2309452" y="3373181"/>
            <a:ext cx="2369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ruta 22"/>
          <p:cNvSpPr txBox="1"/>
          <p:nvPr/>
        </p:nvSpPr>
        <p:spPr>
          <a:xfrm>
            <a:off x="2546450" y="3045424"/>
            <a:ext cx="216024" cy="307777"/>
          </a:xfrm>
          <a:prstGeom prst="rect">
            <a:avLst/>
          </a:prstGeom>
          <a:noFill/>
        </p:spPr>
        <p:txBody>
          <a:bodyPr wrap="square" lIns="46800" rIns="46800" rtlCol="0">
            <a:spAutoFit/>
          </a:bodyPr>
          <a:lstStyle/>
          <a:p>
            <a:r>
              <a:rPr lang="sv-SE" sz="1400" dirty="0"/>
              <a:t>1</a:t>
            </a:r>
          </a:p>
        </p:txBody>
      </p:sp>
      <p:cxnSp>
        <p:nvCxnSpPr>
          <p:cNvPr id="24" name="Rak pil 23"/>
          <p:cNvCxnSpPr/>
          <p:nvPr/>
        </p:nvCxnSpPr>
        <p:spPr>
          <a:xfrm>
            <a:off x="3085064" y="3445189"/>
            <a:ext cx="16476" cy="17281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ruta 24"/>
          <p:cNvSpPr txBox="1"/>
          <p:nvPr/>
        </p:nvSpPr>
        <p:spPr>
          <a:xfrm>
            <a:off x="3149389" y="3811616"/>
            <a:ext cx="216024" cy="307777"/>
          </a:xfrm>
          <a:prstGeom prst="rect">
            <a:avLst/>
          </a:prstGeom>
          <a:noFill/>
        </p:spPr>
        <p:txBody>
          <a:bodyPr wrap="square" lIns="46800" rIns="46800" rtlCol="0">
            <a:spAutoFit/>
          </a:bodyPr>
          <a:lstStyle/>
          <a:p>
            <a:r>
              <a:rPr lang="sv-SE" sz="1400" dirty="0"/>
              <a:t>3</a:t>
            </a:r>
          </a:p>
        </p:txBody>
      </p:sp>
      <p:pic>
        <p:nvPicPr>
          <p:cNvPr id="26" name="Bildobjekt 25"/>
          <p:cNvPicPr>
            <a:picLocks noChangeAspect="1"/>
          </p:cNvPicPr>
          <p:nvPr/>
        </p:nvPicPr>
        <p:blipFill>
          <a:blip r:embed="rId4"/>
          <a:stretch>
            <a:fillRect/>
          </a:stretch>
        </p:blipFill>
        <p:spPr>
          <a:xfrm>
            <a:off x="3789999" y="2221053"/>
            <a:ext cx="392143" cy="325395"/>
          </a:xfrm>
          <a:prstGeom prst="rect">
            <a:avLst/>
          </a:prstGeom>
        </p:spPr>
      </p:pic>
      <p:sp>
        <p:nvSpPr>
          <p:cNvPr id="27" name="Platshållare för innehåll 1"/>
          <p:cNvSpPr txBox="1">
            <a:spLocks/>
          </p:cNvSpPr>
          <p:nvPr/>
        </p:nvSpPr>
        <p:spPr>
          <a:xfrm>
            <a:off x="5821368" y="2157161"/>
            <a:ext cx="6038938" cy="505663"/>
          </a:xfrm>
          <a:prstGeom prst="rect">
            <a:avLst/>
          </a:prstGeom>
        </p:spPr>
        <p:txBody>
          <a:bodyPr vert="horz" lIns="46800" tIns="46800" rIns="46800" bIns="46800" rtlCol="0">
            <a:noAutofit/>
          </a:bodyPr>
          <a:lstStyle>
            <a:lvl1pPr marL="288000" indent="-2880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576000" indent="-288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864000" indent="-2880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3pPr>
            <a:lvl4pPr marL="1152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4pPr>
            <a:lvl5pPr marL="1440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sz="2200" dirty="0"/>
              <a:t>Producerad solel       m</a:t>
            </a:r>
            <a:r>
              <a:rPr lang="sv-SE" sz="2200" baseline="30000" dirty="0"/>
              <a:t>2</a:t>
            </a:r>
            <a:r>
              <a:rPr lang="sv-SE" sz="2200" dirty="0"/>
              <a:t> solceller och ort </a:t>
            </a:r>
          </a:p>
        </p:txBody>
      </p:sp>
      <p:pic>
        <p:nvPicPr>
          <p:cNvPr id="28" name="Platshållare för innehåll 4"/>
          <p:cNvPicPr>
            <a:picLocks noChangeAspect="1"/>
          </p:cNvPicPr>
          <p:nvPr/>
        </p:nvPicPr>
        <p:blipFill>
          <a:blip r:embed="rId3"/>
          <a:stretch>
            <a:fillRect/>
          </a:stretch>
        </p:blipFill>
        <p:spPr>
          <a:xfrm>
            <a:off x="6445296" y="2962185"/>
            <a:ext cx="3479015" cy="2753837"/>
          </a:xfrm>
          <a:prstGeom prst="rect">
            <a:avLst/>
          </a:prstGeom>
        </p:spPr>
      </p:pic>
      <p:cxnSp>
        <p:nvCxnSpPr>
          <p:cNvPr id="29" name="Rak pil 28"/>
          <p:cNvCxnSpPr/>
          <p:nvPr/>
        </p:nvCxnSpPr>
        <p:spPr>
          <a:xfrm>
            <a:off x="6457619" y="5173381"/>
            <a:ext cx="352424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ruta 29"/>
          <p:cNvSpPr txBox="1"/>
          <p:nvPr/>
        </p:nvSpPr>
        <p:spPr>
          <a:xfrm>
            <a:off x="6671567" y="5202512"/>
            <a:ext cx="3096344" cy="523220"/>
          </a:xfrm>
          <a:prstGeom prst="rect">
            <a:avLst/>
          </a:prstGeom>
          <a:solidFill>
            <a:schemeClr val="bg1"/>
          </a:solidFill>
        </p:spPr>
        <p:txBody>
          <a:bodyPr wrap="square" lIns="46800" rIns="46800" rtlCol="0">
            <a:spAutoFit/>
          </a:bodyPr>
          <a:lstStyle/>
          <a:p>
            <a:pPr algn="ctr"/>
            <a:r>
              <a:rPr lang="sv-SE" sz="1400" dirty="0"/>
              <a:t>m</a:t>
            </a:r>
            <a:r>
              <a:rPr lang="sv-SE" sz="1400" baseline="30000" dirty="0"/>
              <a:t>2</a:t>
            </a:r>
            <a:r>
              <a:rPr lang="sv-SE" sz="1400" dirty="0"/>
              <a:t> solceller / m</a:t>
            </a:r>
            <a:r>
              <a:rPr lang="sv-SE" sz="1400" baseline="30000" dirty="0"/>
              <a:t>2</a:t>
            </a:r>
            <a:r>
              <a:rPr lang="sv-SE" sz="1400" dirty="0"/>
              <a:t> Atemp [%]</a:t>
            </a:r>
          </a:p>
          <a:p>
            <a:endParaRPr lang="sv-SE" sz="1400" dirty="0"/>
          </a:p>
        </p:txBody>
      </p:sp>
      <p:cxnSp>
        <p:nvCxnSpPr>
          <p:cNvPr id="31" name="Rak pil 30"/>
          <p:cNvCxnSpPr/>
          <p:nvPr/>
        </p:nvCxnSpPr>
        <p:spPr>
          <a:xfrm>
            <a:off x="6773948" y="3373181"/>
            <a:ext cx="23067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ak pil 31"/>
          <p:cNvCxnSpPr/>
          <p:nvPr/>
        </p:nvCxnSpPr>
        <p:spPr>
          <a:xfrm>
            <a:off x="7549560" y="3445189"/>
            <a:ext cx="16476" cy="17281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 name="Bildobjekt 32"/>
          <p:cNvPicPr>
            <a:picLocks noChangeAspect="1"/>
          </p:cNvPicPr>
          <p:nvPr/>
        </p:nvPicPr>
        <p:blipFill>
          <a:blip r:embed="rId4"/>
          <a:stretch>
            <a:fillRect/>
          </a:stretch>
        </p:blipFill>
        <p:spPr>
          <a:xfrm>
            <a:off x="7980635" y="2195470"/>
            <a:ext cx="392143" cy="325395"/>
          </a:xfrm>
          <a:prstGeom prst="rect">
            <a:avLst/>
          </a:prstGeom>
        </p:spPr>
      </p:pic>
      <p:sp>
        <p:nvSpPr>
          <p:cNvPr id="34" name="textruta 33"/>
          <p:cNvSpPr txBox="1"/>
          <p:nvPr/>
        </p:nvSpPr>
        <p:spPr>
          <a:xfrm>
            <a:off x="7576635" y="4008729"/>
            <a:ext cx="216024" cy="307777"/>
          </a:xfrm>
          <a:prstGeom prst="rect">
            <a:avLst/>
          </a:prstGeom>
          <a:noFill/>
        </p:spPr>
        <p:txBody>
          <a:bodyPr wrap="square" lIns="46800" rIns="46800" rtlCol="0">
            <a:spAutoFit/>
          </a:bodyPr>
          <a:lstStyle/>
          <a:p>
            <a:r>
              <a:rPr lang="sv-SE" sz="1400" dirty="0"/>
              <a:t>3</a:t>
            </a:r>
          </a:p>
        </p:txBody>
      </p:sp>
      <p:sp>
        <p:nvSpPr>
          <p:cNvPr id="35" name="textruta 34"/>
          <p:cNvSpPr txBox="1"/>
          <p:nvPr/>
        </p:nvSpPr>
        <p:spPr>
          <a:xfrm>
            <a:off x="7043092" y="3036274"/>
            <a:ext cx="201320" cy="307777"/>
          </a:xfrm>
          <a:prstGeom prst="rect">
            <a:avLst/>
          </a:prstGeom>
          <a:noFill/>
        </p:spPr>
        <p:txBody>
          <a:bodyPr wrap="square" lIns="46800" rIns="46800" rtlCol="0">
            <a:spAutoFit/>
          </a:bodyPr>
          <a:lstStyle/>
          <a:p>
            <a:r>
              <a:rPr lang="sv-SE" sz="1400" dirty="0"/>
              <a:t>1</a:t>
            </a:r>
          </a:p>
        </p:txBody>
      </p:sp>
      <p:cxnSp>
        <p:nvCxnSpPr>
          <p:cNvPr id="36" name="Rak pil 35"/>
          <p:cNvCxnSpPr/>
          <p:nvPr/>
        </p:nvCxnSpPr>
        <p:spPr>
          <a:xfrm>
            <a:off x="2547813" y="3445189"/>
            <a:ext cx="16476" cy="17281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ruta 36"/>
          <p:cNvSpPr txBox="1"/>
          <p:nvPr/>
        </p:nvSpPr>
        <p:spPr>
          <a:xfrm>
            <a:off x="2612138" y="3811616"/>
            <a:ext cx="216024" cy="307777"/>
          </a:xfrm>
          <a:prstGeom prst="rect">
            <a:avLst/>
          </a:prstGeom>
          <a:noFill/>
        </p:spPr>
        <p:txBody>
          <a:bodyPr wrap="square" lIns="46800" rIns="46800" rtlCol="0">
            <a:spAutoFit/>
          </a:bodyPr>
          <a:lstStyle/>
          <a:p>
            <a:r>
              <a:rPr lang="sv-SE" sz="1400" dirty="0"/>
              <a:t>2</a:t>
            </a:r>
          </a:p>
        </p:txBody>
      </p:sp>
      <p:cxnSp>
        <p:nvCxnSpPr>
          <p:cNvPr id="38" name="Rak pil 37"/>
          <p:cNvCxnSpPr/>
          <p:nvPr/>
        </p:nvCxnSpPr>
        <p:spPr>
          <a:xfrm>
            <a:off x="7004626" y="3445189"/>
            <a:ext cx="16476" cy="17281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ruta 38"/>
          <p:cNvSpPr txBox="1"/>
          <p:nvPr/>
        </p:nvSpPr>
        <p:spPr>
          <a:xfrm>
            <a:off x="7031701" y="4008729"/>
            <a:ext cx="216024" cy="307777"/>
          </a:xfrm>
          <a:prstGeom prst="rect">
            <a:avLst/>
          </a:prstGeom>
          <a:noFill/>
        </p:spPr>
        <p:txBody>
          <a:bodyPr wrap="square" lIns="46800" rIns="46800" rtlCol="0">
            <a:spAutoFit/>
          </a:bodyPr>
          <a:lstStyle/>
          <a:p>
            <a:r>
              <a:rPr lang="sv-SE" sz="1400" dirty="0"/>
              <a:t>2</a:t>
            </a:r>
          </a:p>
        </p:txBody>
      </p:sp>
    </p:spTree>
    <p:extLst>
      <p:ext uri="{BB962C8B-B14F-4D97-AF65-F5344CB8AC3E}">
        <p14:creationId xmlns:p14="http://schemas.microsoft.com/office/powerpoint/2010/main" val="68789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animBg="1"/>
      <p:bldP spid="34" grpId="0"/>
      <p:bldP spid="35"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07EAE744-F718-4820-A376-714C7D0B8CA0}"/>
              </a:ext>
            </a:extLst>
          </p:cNvPr>
          <p:cNvSpPr/>
          <p:nvPr/>
        </p:nvSpPr>
        <p:spPr>
          <a:xfrm>
            <a:off x="415104" y="6551423"/>
            <a:ext cx="1290738" cy="369332"/>
          </a:xfrm>
          <a:prstGeom prst="rect">
            <a:avLst/>
          </a:prstGeom>
        </p:spPr>
        <p:txBody>
          <a:bodyPr wrap="none">
            <a:spAutoFit/>
          </a:bodyPr>
          <a:lstStyle/>
          <a:p>
            <a:r>
              <a:rPr lang="sv-SE" dirty="0"/>
              <a:t>2018-12-11</a:t>
            </a:r>
          </a:p>
        </p:txBody>
      </p:sp>
      <p:sp>
        <p:nvSpPr>
          <p:cNvPr id="14" name="Rektangel 13">
            <a:extLst>
              <a:ext uri="{FF2B5EF4-FFF2-40B4-BE49-F238E27FC236}">
                <a16:creationId xmlns:a16="http://schemas.microsoft.com/office/drawing/2014/main" id="{5A9A1FF4-0210-41D1-B20D-9FC26272CACF}"/>
              </a:ext>
            </a:extLst>
          </p:cNvPr>
          <p:cNvSpPr/>
          <p:nvPr/>
        </p:nvSpPr>
        <p:spPr>
          <a:xfrm>
            <a:off x="4576494" y="6498880"/>
            <a:ext cx="3967753" cy="369332"/>
          </a:xfrm>
          <a:prstGeom prst="rect">
            <a:avLst/>
          </a:prstGeom>
        </p:spPr>
        <p:txBody>
          <a:bodyPr wrap="none">
            <a:spAutoFit/>
          </a:bodyPr>
          <a:lstStyle/>
          <a:p>
            <a:r>
              <a:rPr lang="sv-SE" dirty="0"/>
              <a:t>Seminarium Aktuellt om solel - BeBo</a:t>
            </a:r>
          </a:p>
        </p:txBody>
      </p:sp>
      <p:sp>
        <p:nvSpPr>
          <p:cNvPr id="3" name="Rectangle 1">
            <a:extLst>
              <a:ext uri="{FF2B5EF4-FFF2-40B4-BE49-F238E27FC236}">
                <a16:creationId xmlns:a16="http://schemas.microsoft.com/office/drawing/2014/main" id="{B9991F50-8658-46E2-8CA1-823847CE53CB}"/>
              </a:ext>
            </a:extLst>
          </p:cNvPr>
          <p:cNvSpPr>
            <a:spLocks noChangeArrowheads="1"/>
          </p:cNvSpPr>
          <p:nvPr/>
        </p:nvSpPr>
        <p:spPr bwMode="auto">
          <a:xfrm>
            <a:off x="2729765" y="23060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4" name="Rubrik 3">
            <a:extLst>
              <a:ext uri="{FF2B5EF4-FFF2-40B4-BE49-F238E27FC236}">
                <a16:creationId xmlns:a16="http://schemas.microsoft.com/office/drawing/2014/main" id="{5470D8B6-0DE0-4339-ACF7-123046005086}"/>
              </a:ext>
            </a:extLst>
          </p:cNvPr>
          <p:cNvSpPr>
            <a:spLocks noGrp="1"/>
          </p:cNvSpPr>
          <p:nvPr>
            <p:ph type="title"/>
          </p:nvPr>
        </p:nvSpPr>
        <p:spPr>
          <a:xfrm>
            <a:off x="329044" y="796067"/>
            <a:ext cx="11414722" cy="1191000"/>
          </a:xfrm>
        </p:spPr>
        <p:txBody>
          <a:bodyPr/>
          <a:lstStyle/>
          <a:p>
            <a:pPr algn="ctr"/>
            <a:br>
              <a:rPr lang="sv-SE" sz="2400" dirty="0"/>
            </a:br>
            <a:r>
              <a:rPr lang="sv-SE" sz="2400" dirty="0"/>
              <a:t>Visualisering av nyckeltal för optimal dimensionering av solel</a:t>
            </a:r>
            <a:br>
              <a:rPr lang="sv-SE" sz="2400" dirty="0"/>
            </a:br>
            <a:r>
              <a:rPr lang="sv-SE" sz="2400" dirty="0"/>
              <a:t>Förslag från Skanska Teknik</a:t>
            </a:r>
          </a:p>
        </p:txBody>
      </p:sp>
      <p:sp>
        <p:nvSpPr>
          <p:cNvPr id="40" name="textruta 39"/>
          <p:cNvSpPr txBox="1"/>
          <p:nvPr/>
        </p:nvSpPr>
        <p:spPr>
          <a:xfrm>
            <a:off x="6455682" y="2514152"/>
            <a:ext cx="2872967" cy="400110"/>
          </a:xfrm>
          <a:prstGeom prst="rect">
            <a:avLst/>
          </a:prstGeom>
          <a:noFill/>
        </p:spPr>
        <p:txBody>
          <a:bodyPr wrap="none" lIns="46800" rIns="46800" rtlCol="0">
            <a:spAutoFit/>
          </a:bodyPr>
          <a:lstStyle/>
          <a:p>
            <a:r>
              <a:rPr lang="sv-SE" sz="2000" dirty="0"/>
              <a:t>Tabell för flerbostadshus</a:t>
            </a:r>
          </a:p>
        </p:txBody>
      </p:sp>
      <p:graphicFrame>
        <p:nvGraphicFramePr>
          <p:cNvPr id="41" name="Platshållare för innehåll 7"/>
          <p:cNvGraphicFramePr>
            <a:graphicFrameLocks/>
          </p:cNvGraphicFramePr>
          <p:nvPr>
            <p:extLst>
              <p:ext uri="{D42A27DB-BD31-4B8C-83A1-F6EECF244321}">
                <p14:modId xmlns:p14="http://schemas.microsoft.com/office/powerpoint/2010/main" val="3206807917"/>
              </p:ext>
            </p:extLst>
          </p:nvPr>
        </p:nvGraphicFramePr>
        <p:xfrm>
          <a:off x="6454070" y="3052669"/>
          <a:ext cx="5131916" cy="3025404"/>
        </p:xfrm>
        <a:graphic>
          <a:graphicData uri="http://schemas.openxmlformats.org/drawingml/2006/table">
            <a:tbl>
              <a:tblPr/>
              <a:tblGrid>
                <a:gridCol w="1016093">
                  <a:extLst>
                    <a:ext uri="{9D8B030D-6E8A-4147-A177-3AD203B41FA5}">
                      <a16:colId xmlns:a16="http://schemas.microsoft.com/office/drawing/2014/main" val="20000"/>
                    </a:ext>
                  </a:extLst>
                </a:gridCol>
                <a:gridCol w="823163">
                  <a:extLst>
                    <a:ext uri="{9D8B030D-6E8A-4147-A177-3AD203B41FA5}">
                      <a16:colId xmlns:a16="http://schemas.microsoft.com/office/drawing/2014/main" val="20001"/>
                    </a:ext>
                  </a:extLst>
                </a:gridCol>
                <a:gridCol w="1097553">
                  <a:extLst>
                    <a:ext uri="{9D8B030D-6E8A-4147-A177-3AD203B41FA5}">
                      <a16:colId xmlns:a16="http://schemas.microsoft.com/office/drawing/2014/main" val="20002"/>
                    </a:ext>
                  </a:extLst>
                </a:gridCol>
                <a:gridCol w="1180503">
                  <a:extLst>
                    <a:ext uri="{9D8B030D-6E8A-4147-A177-3AD203B41FA5}">
                      <a16:colId xmlns:a16="http://schemas.microsoft.com/office/drawing/2014/main" val="20003"/>
                    </a:ext>
                  </a:extLst>
                </a:gridCol>
                <a:gridCol w="1014604">
                  <a:extLst>
                    <a:ext uri="{9D8B030D-6E8A-4147-A177-3AD203B41FA5}">
                      <a16:colId xmlns:a16="http://schemas.microsoft.com/office/drawing/2014/main" val="20004"/>
                    </a:ext>
                  </a:extLst>
                </a:gridCol>
              </a:tblGrid>
              <a:tr h="762880">
                <a:tc>
                  <a:txBody>
                    <a:bodyPr/>
                    <a:lstStyle/>
                    <a:p>
                      <a:pPr algn="ctr" fontAlgn="ctr"/>
                      <a:r>
                        <a:rPr lang="sv-SE" sz="1000" b="0" i="0" u="none" strike="noStrike" dirty="0">
                          <a:solidFill>
                            <a:srgbClr val="000000"/>
                          </a:solidFill>
                          <a:effectLst/>
                          <a:latin typeface="Arial" panose="020B0604020202020204" pitchFamily="34" charset="0"/>
                        </a:rPr>
                        <a:t>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v-SE" sz="1000" b="0" i="0" u="none" strike="noStrike" dirty="0">
                          <a:solidFill>
                            <a:srgbClr val="000000"/>
                          </a:solidFill>
                          <a:effectLst/>
                          <a:latin typeface="Arial" panose="020B0604020202020204" pitchFamily="34" charset="0"/>
                        </a:rPr>
                        <a:t>Taklutning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v-SE" sz="1000" b="0" i="0" u="none" strike="noStrike" dirty="0">
                          <a:solidFill>
                            <a:srgbClr val="000000"/>
                          </a:solidFill>
                          <a:effectLst/>
                          <a:latin typeface="Arial" panose="020B0604020202020204" pitchFamily="34" charset="0"/>
                        </a:rPr>
                        <a:t>Väderstreck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sv-SE" sz="1000" b="0" i="0" u="none" strike="noStrike" dirty="0">
                          <a:solidFill>
                            <a:srgbClr val="000000"/>
                          </a:solidFill>
                          <a:effectLst/>
                          <a:latin typeface="Arial" panose="020B0604020202020204" pitchFamily="34" charset="0"/>
                        </a:rPr>
                        <a:t>Nyckeltal för optimal solelproduktion (kWh)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v-SE" sz="1000" b="0" i="0" u="none" strike="noStrike" dirty="0">
                          <a:solidFill>
                            <a:srgbClr val="000000"/>
                          </a:solidFill>
                          <a:effectLst/>
                          <a:latin typeface="Arial" panose="020B0604020202020204" pitchFamily="34" charset="0"/>
                        </a:rPr>
                        <a:t>Nyckeltal för optimal Solcellerarea (kvm)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7956">
                <a:tc rowSpan="4">
                  <a:txBody>
                    <a:bodyPr/>
                    <a:lstStyle/>
                    <a:p>
                      <a:pPr algn="ctr" fontAlgn="ctr"/>
                      <a:r>
                        <a:rPr lang="sv-SE" sz="1000" b="0" i="0" u="none" strike="noStrike">
                          <a:solidFill>
                            <a:srgbClr val="000000"/>
                          </a:solidFill>
                          <a:effectLst/>
                          <a:latin typeface="Arial" panose="020B0604020202020204" pitchFamily="34" charset="0"/>
                        </a:rPr>
                        <a:t>Stockholm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v-SE" sz="10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000" b="0" i="0" u="none" strike="noStrike">
                          <a:solidFill>
                            <a:srgbClr val="000000"/>
                          </a:solidFill>
                          <a:effectLst/>
                          <a:latin typeface="Arial" panose="020B0604020202020204" pitchFamily="34" charset="0"/>
                        </a:rPr>
                        <a:t>Söder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000" b="0" i="0" u="none" strike="noStrike" dirty="0" err="1">
                          <a:solidFill>
                            <a:srgbClr val="000000"/>
                          </a:solidFill>
                          <a:effectLst/>
                          <a:latin typeface="Arial" panose="020B0604020202020204" pitchFamily="34" charset="0"/>
                        </a:rPr>
                        <a:t>kWh_f</a:t>
                      </a:r>
                      <a:r>
                        <a:rPr lang="sv-SE" sz="1000" b="0" i="0" u="none" strike="noStrike" dirty="0">
                          <a:solidFill>
                            <a:srgbClr val="000000"/>
                          </a:solidFill>
                          <a:effectLst/>
                          <a:latin typeface="Arial" panose="020B0604020202020204" pitchFamily="34" charset="0"/>
                        </a:rPr>
                        <a:t>/</a:t>
                      </a:r>
                      <a:r>
                        <a:rPr lang="sv-SE" sz="1000" b="0" i="0" u="none" strike="noStrike" dirty="0">
                          <a:solidFill>
                            <a:srgbClr val="FF0000"/>
                          </a:solidFill>
                          <a:effectLst/>
                          <a:latin typeface="Arial" panose="020B060402020202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000" b="0" i="0" u="none" strike="noStrike" dirty="0" err="1">
                          <a:solidFill>
                            <a:srgbClr val="000000"/>
                          </a:solidFill>
                          <a:effectLst/>
                          <a:latin typeface="Arial" panose="020B0604020202020204" pitchFamily="34" charset="0"/>
                        </a:rPr>
                        <a:t>Atemp</a:t>
                      </a:r>
                      <a:r>
                        <a:rPr lang="sv-SE" sz="1000" b="0" i="0" u="none" strike="noStrike" dirty="0">
                          <a:solidFill>
                            <a:srgbClr val="000000"/>
                          </a:solidFill>
                          <a:effectLst/>
                          <a:latin typeface="Arial" panose="020B0604020202020204" pitchFamily="34" charset="0"/>
                        </a:rPr>
                        <a:t>/</a:t>
                      </a:r>
                      <a:r>
                        <a:rPr lang="sv-SE" sz="1000" b="0" i="0" u="none" strike="noStrike" dirty="0">
                          <a:solidFill>
                            <a:srgbClr val="FF0000"/>
                          </a:solidFill>
                          <a:effectLst/>
                          <a:latin typeface="Arial" panose="020B0604020202020204" pitchFamily="34" charset="0"/>
                        </a:rPr>
                        <a:t>200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7956">
                <a:tc vMerge="1">
                  <a:txBody>
                    <a:bodyPr/>
                    <a:lstStyle/>
                    <a:p>
                      <a:endParaRPr lang="sv-SE"/>
                    </a:p>
                  </a:txBody>
                  <a:tcPr/>
                </a:tc>
                <a:tc>
                  <a:txBody>
                    <a:bodyPr/>
                    <a:lstStyle/>
                    <a:p>
                      <a:pPr algn="ctr" fontAlgn="ctr"/>
                      <a:r>
                        <a:rPr lang="sv-SE" sz="1000" b="0" i="0" u="none" strike="noStrike">
                          <a:solidFill>
                            <a:srgbClr val="000000"/>
                          </a:solidFill>
                          <a:effectLst/>
                          <a:latin typeface="Arial" panose="020B060402020202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000" b="0" i="0" u="none" strike="noStrike">
                          <a:solidFill>
                            <a:srgbClr val="000000"/>
                          </a:solidFill>
                          <a:effectLst/>
                          <a:latin typeface="Arial" panose="020B0604020202020204" pitchFamily="34" charset="0"/>
                        </a:rPr>
                        <a:t>Söder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000" b="0" i="0" u="none" strike="noStrike" dirty="0" err="1">
                          <a:solidFill>
                            <a:srgbClr val="000000"/>
                          </a:solidFill>
                          <a:effectLst/>
                          <a:latin typeface="Arial" panose="020B0604020202020204" pitchFamily="34" charset="0"/>
                        </a:rPr>
                        <a:t>kWh_f</a:t>
                      </a:r>
                      <a:r>
                        <a:rPr lang="sv-SE" sz="1000" b="0" i="0" u="none" strike="noStrike" dirty="0">
                          <a:solidFill>
                            <a:srgbClr val="000000"/>
                          </a:solidFill>
                          <a:effectLst/>
                          <a:latin typeface="Arial" panose="020B0604020202020204" pitchFamily="34" charset="0"/>
                        </a:rPr>
                        <a:t>/</a:t>
                      </a:r>
                      <a:r>
                        <a:rPr lang="sv-SE" sz="1000" b="0" i="0" u="none" strike="noStrike" dirty="0">
                          <a:solidFill>
                            <a:srgbClr val="FF0000"/>
                          </a:solidFill>
                          <a:effectLst/>
                          <a:latin typeface="Arial" panose="020B060402020202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000" b="0" i="0" u="none" strike="noStrike" dirty="0" err="1">
                          <a:solidFill>
                            <a:srgbClr val="000000"/>
                          </a:solidFill>
                          <a:effectLst/>
                          <a:latin typeface="Arial" panose="020B0604020202020204" pitchFamily="34" charset="0"/>
                        </a:rPr>
                        <a:t>Atemp</a:t>
                      </a:r>
                      <a:r>
                        <a:rPr lang="sv-SE" sz="1000" b="0" i="0" u="none" strike="noStrike" dirty="0">
                          <a:solidFill>
                            <a:srgbClr val="000000"/>
                          </a:solidFill>
                          <a:effectLst/>
                          <a:latin typeface="Arial" panose="020B0604020202020204" pitchFamily="34" charset="0"/>
                        </a:rPr>
                        <a:t>/</a:t>
                      </a:r>
                      <a:r>
                        <a:rPr lang="sv-SE" sz="1000" b="0" i="0" u="none" strike="noStrike" dirty="0">
                          <a:solidFill>
                            <a:srgbClr val="FF0000"/>
                          </a:solidFill>
                          <a:effectLst/>
                          <a:latin typeface="Arial" panose="020B0604020202020204" pitchFamily="34" charset="0"/>
                        </a:rPr>
                        <a:t>210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7956">
                <a:tc vMerge="1">
                  <a:txBody>
                    <a:bodyPr/>
                    <a:lstStyle/>
                    <a:p>
                      <a:endParaRPr lang="sv-SE"/>
                    </a:p>
                  </a:txBody>
                  <a:tcPr/>
                </a:tc>
                <a:tc>
                  <a:txBody>
                    <a:bodyPr/>
                    <a:lstStyle/>
                    <a:p>
                      <a:pPr algn="ctr" fontAlgn="ctr"/>
                      <a:r>
                        <a:rPr lang="sv-SE" sz="10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000" b="0" i="0" u="none" strike="noStrike">
                          <a:solidFill>
                            <a:srgbClr val="000000"/>
                          </a:solidFill>
                          <a:effectLst/>
                          <a:latin typeface="Arial" panose="020B0604020202020204" pitchFamily="34" charset="0"/>
                        </a:rPr>
                        <a:t>Öst/Väst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sv-SE" sz="1000" b="0" i="0" u="none" strike="noStrike" dirty="0" err="1">
                          <a:solidFill>
                            <a:srgbClr val="000000"/>
                          </a:solidFill>
                          <a:effectLst/>
                          <a:latin typeface="Arial" panose="020B0604020202020204" pitchFamily="34" charset="0"/>
                        </a:rPr>
                        <a:t>kWh_f</a:t>
                      </a:r>
                      <a:r>
                        <a:rPr lang="sv-SE" sz="1000" b="0" i="0" u="none" strike="noStrike" dirty="0">
                          <a:solidFill>
                            <a:srgbClr val="000000"/>
                          </a:solidFill>
                          <a:effectLst/>
                          <a:latin typeface="Arial" panose="020B0604020202020204" pitchFamily="34" charset="0"/>
                        </a:rPr>
                        <a:t>/</a:t>
                      </a:r>
                      <a:r>
                        <a:rPr lang="sv-SE" sz="1000" b="0" i="0" u="none" strike="noStrike" kern="1200" dirty="0">
                          <a:solidFill>
                            <a:srgbClr val="FF0000"/>
                          </a:solidFill>
                          <a:effectLst/>
                          <a:latin typeface="Arial" panose="020B0604020202020204" pitchFamily="34" charset="0"/>
                          <a:ea typeface="+mn-ea"/>
                          <a:cs typeface="+mn-cs"/>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000" b="0" i="0" u="none" strike="noStrike" dirty="0" err="1">
                          <a:solidFill>
                            <a:srgbClr val="000000"/>
                          </a:solidFill>
                          <a:effectLst/>
                          <a:latin typeface="Arial" panose="020B0604020202020204" pitchFamily="34" charset="0"/>
                        </a:rPr>
                        <a:t>Atemp</a:t>
                      </a:r>
                      <a:r>
                        <a:rPr lang="sv-SE" sz="1000" b="0" i="0" u="none" strike="noStrike" dirty="0">
                          <a:solidFill>
                            <a:srgbClr val="000000"/>
                          </a:solidFill>
                          <a:effectLst/>
                          <a:latin typeface="Arial" panose="020B0604020202020204" pitchFamily="34" charset="0"/>
                        </a:rPr>
                        <a:t>/</a:t>
                      </a:r>
                      <a:r>
                        <a:rPr lang="sv-SE" sz="1000" b="0" i="0" u="none" strike="noStrike" dirty="0">
                          <a:solidFill>
                            <a:srgbClr val="FF0000"/>
                          </a:solidFill>
                          <a:effectLst/>
                          <a:latin typeface="Arial" panose="020B0604020202020204" pitchFamily="34" charset="0"/>
                        </a:rPr>
                        <a:t>180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9012">
                <a:tc vMerge="1">
                  <a:txBody>
                    <a:bodyPr/>
                    <a:lstStyle/>
                    <a:p>
                      <a:endParaRPr lang="sv-SE"/>
                    </a:p>
                  </a:txBody>
                  <a:tcPr/>
                </a:tc>
                <a:tc>
                  <a:txBody>
                    <a:bodyPr/>
                    <a:lstStyle/>
                    <a:p>
                      <a:pPr algn="ctr" fontAlgn="ctr"/>
                      <a:r>
                        <a:rPr lang="sv-SE" sz="1000" b="0" i="0" u="none" strike="noStrike">
                          <a:solidFill>
                            <a:srgbClr val="000000"/>
                          </a:solidFill>
                          <a:effectLst/>
                          <a:latin typeface="Arial" panose="020B060402020202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v-SE" sz="1000" b="0" i="0" u="none" strike="noStrike" dirty="0">
                          <a:solidFill>
                            <a:srgbClr val="000000"/>
                          </a:solidFill>
                          <a:effectLst/>
                          <a:latin typeface="Arial" panose="020B0604020202020204" pitchFamily="34" charset="0"/>
                        </a:rPr>
                        <a:t>Öst/Väst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sv-SE" sz="1000" b="0" i="0" u="none" strike="noStrike" dirty="0" err="1">
                          <a:solidFill>
                            <a:srgbClr val="000000"/>
                          </a:solidFill>
                          <a:effectLst/>
                          <a:latin typeface="Arial" panose="020B0604020202020204" pitchFamily="34" charset="0"/>
                        </a:rPr>
                        <a:t>kWh_f</a:t>
                      </a:r>
                      <a:r>
                        <a:rPr lang="sv-SE" sz="1000" b="0" i="0" u="none" strike="noStrike" dirty="0">
                          <a:solidFill>
                            <a:srgbClr val="000000"/>
                          </a:solidFill>
                          <a:effectLst/>
                          <a:latin typeface="Arial" panose="020B0604020202020204" pitchFamily="34" charset="0"/>
                        </a:rPr>
                        <a:t>/</a:t>
                      </a:r>
                      <a:r>
                        <a:rPr lang="sv-SE" sz="1000" b="0" i="0" u="none" strike="noStrike" kern="1200" dirty="0">
                          <a:solidFill>
                            <a:srgbClr val="FF0000"/>
                          </a:solidFill>
                          <a:effectLst/>
                          <a:latin typeface="Arial" panose="020B0604020202020204" pitchFamily="34" charset="0"/>
                          <a:ea typeface="+mn-ea"/>
                          <a:cs typeface="+mn-cs"/>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v-SE" sz="1000" b="0" i="0" u="none" strike="noStrike" dirty="0" err="1">
                          <a:solidFill>
                            <a:srgbClr val="000000"/>
                          </a:solidFill>
                          <a:effectLst/>
                          <a:latin typeface="Arial" panose="020B0604020202020204" pitchFamily="34" charset="0"/>
                        </a:rPr>
                        <a:t>Atemp</a:t>
                      </a:r>
                      <a:r>
                        <a:rPr lang="sv-SE" sz="1000" b="0" i="0" u="none" strike="noStrike" dirty="0">
                          <a:solidFill>
                            <a:srgbClr val="000000"/>
                          </a:solidFill>
                          <a:effectLst/>
                          <a:latin typeface="Arial" panose="020B0604020202020204" pitchFamily="34" charset="0"/>
                        </a:rPr>
                        <a:t>/</a:t>
                      </a:r>
                      <a:r>
                        <a:rPr lang="sv-SE" sz="1000" b="0" i="0" u="none" strike="noStrike" dirty="0">
                          <a:solidFill>
                            <a:srgbClr val="FF0000"/>
                          </a:solidFill>
                          <a:effectLst/>
                          <a:latin typeface="Arial" panose="020B0604020202020204" pitchFamily="34" charset="0"/>
                        </a:rPr>
                        <a:t>190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7956">
                <a:tc rowSpan="4">
                  <a:txBody>
                    <a:bodyPr/>
                    <a:lstStyle/>
                    <a:p>
                      <a:pPr algn="ctr" fontAlgn="ctr"/>
                      <a:r>
                        <a:rPr lang="sv-SE" sz="1000" b="0" i="0" u="none" strike="noStrike">
                          <a:solidFill>
                            <a:srgbClr val="000000"/>
                          </a:solidFill>
                          <a:effectLst/>
                          <a:latin typeface="Arial" panose="020B0604020202020204" pitchFamily="34" charset="0"/>
                        </a:rPr>
                        <a:t>Göteborg</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v-SE" sz="10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000" b="0" i="0" u="none" strike="noStrike" dirty="0">
                          <a:solidFill>
                            <a:srgbClr val="000000"/>
                          </a:solidFill>
                          <a:effectLst/>
                          <a:latin typeface="Arial" panose="020B0604020202020204" pitchFamily="34" charset="0"/>
                        </a:rPr>
                        <a:t>Söder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sv-SE" sz="1000" b="0" i="0" u="none" strike="noStrike" dirty="0" err="1">
                          <a:solidFill>
                            <a:srgbClr val="000000"/>
                          </a:solidFill>
                          <a:effectLst/>
                          <a:latin typeface="Arial" panose="020B0604020202020204" pitchFamily="34" charset="0"/>
                        </a:rPr>
                        <a:t>kWh_f</a:t>
                      </a:r>
                      <a:r>
                        <a:rPr lang="sv-SE" sz="1000" b="0" i="0" u="none" strike="noStrike" dirty="0">
                          <a:solidFill>
                            <a:srgbClr val="000000"/>
                          </a:solidFill>
                          <a:effectLst/>
                          <a:latin typeface="Arial" panose="020B0604020202020204" pitchFamily="34" charset="0"/>
                        </a:rPr>
                        <a:t>/</a:t>
                      </a:r>
                      <a:r>
                        <a:rPr lang="sv-SE" sz="1000" b="0" i="0" u="none" strike="noStrike" kern="1200" dirty="0">
                          <a:solidFill>
                            <a:srgbClr val="FF0000"/>
                          </a:solidFill>
                          <a:effectLst/>
                          <a:latin typeface="Arial" panose="020B0604020202020204" pitchFamily="34" charset="0"/>
                          <a:ea typeface="+mn-ea"/>
                          <a:cs typeface="+mn-cs"/>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000" b="0" i="0" u="none" strike="noStrike" dirty="0" err="1">
                          <a:solidFill>
                            <a:srgbClr val="000000"/>
                          </a:solidFill>
                          <a:effectLst/>
                          <a:latin typeface="Arial" panose="020B0604020202020204" pitchFamily="34" charset="0"/>
                        </a:rPr>
                        <a:t>Atemp</a:t>
                      </a:r>
                      <a:r>
                        <a:rPr lang="sv-SE" sz="1000" b="0" i="0" u="none" strike="noStrike" dirty="0">
                          <a:solidFill>
                            <a:srgbClr val="000000"/>
                          </a:solidFill>
                          <a:effectLst/>
                          <a:latin typeface="Arial" panose="020B0604020202020204" pitchFamily="34" charset="0"/>
                        </a:rPr>
                        <a:t>/</a:t>
                      </a:r>
                      <a:r>
                        <a:rPr lang="sv-SE" sz="1000" b="0" i="0" u="none" strike="noStrike" dirty="0">
                          <a:solidFill>
                            <a:srgbClr val="FF0000"/>
                          </a:solidFill>
                          <a:effectLst/>
                          <a:latin typeface="Arial" panose="020B0604020202020204" pitchFamily="34" charset="0"/>
                        </a:rPr>
                        <a:t>230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7956">
                <a:tc vMerge="1">
                  <a:txBody>
                    <a:bodyPr/>
                    <a:lstStyle/>
                    <a:p>
                      <a:endParaRPr lang="sv-SE"/>
                    </a:p>
                  </a:txBody>
                  <a:tcPr/>
                </a:tc>
                <a:tc>
                  <a:txBody>
                    <a:bodyPr/>
                    <a:lstStyle/>
                    <a:p>
                      <a:pPr algn="ctr" fontAlgn="ctr"/>
                      <a:r>
                        <a:rPr lang="sv-SE" sz="1000" b="0" i="0" u="none" strike="noStrike" dirty="0">
                          <a:solidFill>
                            <a:srgbClr val="000000"/>
                          </a:solidFill>
                          <a:effectLst/>
                          <a:latin typeface="Arial" panose="020B060402020202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000" b="0" i="0" u="none" strike="noStrike">
                          <a:solidFill>
                            <a:srgbClr val="000000"/>
                          </a:solidFill>
                          <a:effectLst/>
                          <a:latin typeface="Arial" panose="020B0604020202020204" pitchFamily="34" charset="0"/>
                        </a:rPr>
                        <a:t>Söder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sv-SE" sz="1000" b="0" i="0" u="none" strike="noStrike" dirty="0" err="1">
                          <a:solidFill>
                            <a:srgbClr val="000000"/>
                          </a:solidFill>
                          <a:effectLst/>
                          <a:latin typeface="Arial" panose="020B0604020202020204" pitchFamily="34" charset="0"/>
                        </a:rPr>
                        <a:t>kWh_f</a:t>
                      </a:r>
                      <a:r>
                        <a:rPr lang="sv-SE" sz="1000" b="0" i="0" u="none" strike="noStrike" dirty="0">
                          <a:solidFill>
                            <a:srgbClr val="000000"/>
                          </a:solidFill>
                          <a:effectLst/>
                          <a:latin typeface="Arial" panose="020B0604020202020204" pitchFamily="34" charset="0"/>
                        </a:rPr>
                        <a:t>/</a:t>
                      </a:r>
                      <a:r>
                        <a:rPr lang="sv-SE" sz="1000" b="0" i="0" u="none" strike="noStrike" kern="1200" dirty="0">
                          <a:solidFill>
                            <a:srgbClr val="FF0000"/>
                          </a:solidFill>
                          <a:effectLst/>
                          <a:latin typeface="Arial" panose="020B0604020202020204" pitchFamily="34" charset="0"/>
                          <a:ea typeface="+mn-ea"/>
                          <a:cs typeface="+mn-cs"/>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000" b="0" i="0" u="none" strike="noStrike" dirty="0" err="1">
                          <a:solidFill>
                            <a:srgbClr val="000000"/>
                          </a:solidFill>
                          <a:effectLst/>
                          <a:latin typeface="Arial" panose="020B0604020202020204" pitchFamily="34" charset="0"/>
                        </a:rPr>
                        <a:t>Atemp</a:t>
                      </a:r>
                      <a:r>
                        <a:rPr lang="sv-SE" sz="1000" b="0" i="0" u="none" strike="noStrike" dirty="0">
                          <a:solidFill>
                            <a:srgbClr val="000000"/>
                          </a:solidFill>
                          <a:effectLst/>
                          <a:latin typeface="Arial" panose="020B0604020202020204" pitchFamily="34" charset="0"/>
                        </a:rPr>
                        <a:t>/</a:t>
                      </a:r>
                      <a:r>
                        <a:rPr lang="sv-SE" sz="1000" b="0" i="0" u="none" strike="noStrike" dirty="0">
                          <a:solidFill>
                            <a:srgbClr val="FF0000"/>
                          </a:solidFill>
                          <a:effectLst/>
                          <a:latin typeface="Arial" panose="020B0604020202020204" pitchFamily="34" charset="0"/>
                        </a:rPr>
                        <a:t>250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7956">
                <a:tc vMerge="1">
                  <a:txBody>
                    <a:bodyPr/>
                    <a:lstStyle/>
                    <a:p>
                      <a:endParaRPr lang="sv-SE"/>
                    </a:p>
                  </a:txBody>
                  <a:tcPr/>
                </a:tc>
                <a:tc>
                  <a:txBody>
                    <a:bodyPr/>
                    <a:lstStyle/>
                    <a:p>
                      <a:pPr algn="ctr" fontAlgn="ctr"/>
                      <a:r>
                        <a:rPr lang="sv-SE" sz="10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000" b="0" i="0" u="none" strike="noStrike">
                          <a:solidFill>
                            <a:srgbClr val="000000"/>
                          </a:solidFill>
                          <a:effectLst/>
                          <a:latin typeface="Arial" panose="020B0604020202020204" pitchFamily="34" charset="0"/>
                        </a:rPr>
                        <a:t>Öst/Väst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sv-SE" sz="1000" b="0" i="0" u="none" strike="noStrike" dirty="0" err="1">
                          <a:solidFill>
                            <a:srgbClr val="000000"/>
                          </a:solidFill>
                          <a:effectLst/>
                          <a:latin typeface="Arial" panose="020B0604020202020204" pitchFamily="34" charset="0"/>
                        </a:rPr>
                        <a:t>kWh_f</a:t>
                      </a:r>
                      <a:r>
                        <a:rPr lang="sv-SE" sz="1000" b="0" i="0" u="none" strike="noStrike" dirty="0">
                          <a:solidFill>
                            <a:srgbClr val="000000"/>
                          </a:solidFill>
                          <a:effectLst/>
                          <a:latin typeface="Arial" panose="020B0604020202020204" pitchFamily="34" charset="0"/>
                        </a:rPr>
                        <a:t>/</a:t>
                      </a:r>
                      <a:r>
                        <a:rPr lang="sv-SE" sz="1000" b="0" i="0" u="none" strike="noStrike" kern="1200" dirty="0">
                          <a:solidFill>
                            <a:srgbClr val="FF0000"/>
                          </a:solidFill>
                          <a:effectLst/>
                          <a:latin typeface="Arial" panose="020B0604020202020204" pitchFamily="34" charset="0"/>
                          <a:ea typeface="+mn-ea"/>
                          <a:cs typeface="+mn-cs"/>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000" b="0" i="0" u="none" strike="noStrike" dirty="0" err="1">
                          <a:solidFill>
                            <a:srgbClr val="000000"/>
                          </a:solidFill>
                          <a:effectLst/>
                          <a:latin typeface="Arial" panose="020B0604020202020204" pitchFamily="34" charset="0"/>
                        </a:rPr>
                        <a:t>Atemp</a:t>
                      </a:r>
                      <a:r>
                        <a:rPr lang="sv-SE" sz="1000" b="0" i="0" u="none" strike="noStrike" dirty="0">
                          <a:solidFill>
                            <a:srgbClr val="000000"/>
                          </a:solidFill>
                          <a:effectLst/>
                          <a:latin typeface="Arial" panose="020B0604020202020204" pitchFamily="34" charset="0"/>
                        </a:rPr>
                        <a:t>/</a:t>
                      </a:r>
                      <a:r>
                        <a:rPr lang="sv-SE" sz="1000" b="0" i="0" u="none" strike="noStrike" dirty="0">
                          <a:solidFill>
                            <a:srgbClr val="FF0000"/>
                          </a:solidFill>
                          <a:effectLst/>
                          <a:latin typeface="Arial" panose="020B0604020202020204" pitchFamily="34" charset="0"/>
                        </a:rPr>
                        <a:t>200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9012">
                <a:tc vMerge="1">
                  <a:txBody>
                    <a:bodyPr/>
                    <a:lstStyle/>
                    <a:p>
                      <a:endParaRPr lang="sv-SE"/>
                    </a:p>
                  </a:txBody>
                  <a:tcPr/>
                </a:tc>
                <a:tc>
                  <a:txBody>
                    <a:bodyPr/>
                    <a:lstStyle/>
                    <a:p>
                      <a:pPr algn="ctr" fontAlgn="ctr"/>
                      <a:r>
                        <a:rPr lang="sv-SE" sz="1000" b="0" i="0" u="none" strike="noStrike">
                          <a:solidFill>
                            <a:srgbClr val="000000"/>
                          </a:solidFill>
                          <a:effectLst/>
                          <a:latin typeface="Arial" panose="020B060402020202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v-SE" sz="1000" b="0" i="0" u="none" strike="noStrike">
                          <a:solidFill>
                            <a:srgbClr val="000000"/>
                          </a:solidFill>
                          <a:effectLst/>
                          <a:latin typeface="Arial" panose="020B0604020202020204" pitchFamily="34" charset="0"/>
                        </a:rPr>
                        <a:t>Öst/Väst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sv-SE" sz="1000" b="0" i="0" u="none" strike="noStrike" dirty="0" err="1">
                          <a:solidFill>
                            <a:srgbClr val="000000"/>
                          </a:solidFill>
                          <a:effectLst/>
                          <a:latin typeface="Arial" panose="020B0604020202020204" pitchFamily="34" charset="0"/>
                        </a:rPr>
                        <a:t>kWh_f</a:t>
                      </a:r>
                      <a:r>
                        <a:rPr lang="sv-SE" sz="1000" b="0" i="0" u="none" strike="noStrike" dirty="0">
                          <a:solidFill>
                            <a:srgbClr val="000000"/>
                          </a:solidFill>
                          <a:effectLst/>
                          <a:latin typeface="Arial" panose="020B0604020202020204" pitchFamily="34" charset="0"/>
                        </a:rPr>
                        <a:t>/</a:t>
                      </a:r>
                      <a:r>
                        <a:rPr lang="sv-SE" sz="1000" b="0" i="0" u="none" strike="noStrike" kern="1200" dirty="0">
                          <a:solidFill>
                            <a:srgbClr val="FF0000"/>
                          </a:solidFill>
                          <a:effectLst/>
                          <a:latin typeface="Arial" panose="020B0604020202020204" pitchFamily="34" charset="0"/>
                          <a:ea typeface="+mn-ea"/>
                          <a:cs typeface="+mn-cs"/>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v-SE" sz="1000" b="0" i="0" u="none" strike="noStrike" dirty="0" err="1">
                          <a:solidFill>
                            <a:srgbClr val="000000"/>
                          </a:solidFill>
                          <a:effectLst/>
                          <a:latin typeface="Arial" panose="020B0604020202020204" pitchFamily="34" charset="0"/>
                        </a:rPr>
                        <a:t>Atemp</a:t>
                      </a:r>
                      <a:r>
                        <a:rPr lang="sv-SE" sz="1000" b="0" i="0" u="none" strike="noStrike" dirty="0">
                          <a:solidFill>
                            <a:srgbClr val="000000"/>
                          </a:solidFill>
                          <a:effectLst/>
                          <a:latin typeface="Arial" panose="020B0604020202020204" pitchFamily="34" charset="0"/>
                        </a:rPr>
                        <a:t>/</a:t>
                      </a:r>
                      <a:r>
                        <a:rPr lang="sv-SE" sz="1000" b="0" i="0" u="none" strike="noStrike" dirty="0">
                          <a:solidFill>
                            <a:srgbClr val="FF0000"/>
                          </a:solidFill>
                          <a:effectLst/>
                          <a:latin typeface="Arial" panose="020B0604020202020204" pitchFamily="34" charset="0"/>
                        </a:rPr>
                        <a:t>210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7956">
                <a:tc rowSpan="4">
                  <a:txBody>
                    <a:bodyPr/>
                    <a:lstStyle/>
                    <a:p>
                      <a:pPr algn="ctr" fontAlgn="ctr"/>
                      <a:r>
                        <a:rPr lang="sv-SE" sz="1000" b="0" i="0" u="none" strike="noStrike" dirty="0">
                          <a:solidFill>
                            <a:srgbClr val="000000"/>
                          </a:solidFill>
                          <a:effectLst/>
                          <a:latin typeface="Arial" panose="020B0604020202020204" pitchFamily="34" charset="0"/>
                        </a:rPr>
                        <a:t>Malmö</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v-SE" sz="10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000" b="0" i="0" u="none" strike="noStrike">
                          <a:solidFill>
                            <a:srgbClr val="000000"/>
                          </a:solidFill>
                          <a:effectLst/>
                          <a:latin typeface="Arial" panose="020B0604020202020204" pitchFamily="34" charset="0"/>
                        </a:rPr>
                        <a:t>Söder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sv-SE" sz="1000" b="0" i="0" u="none" strike="noStrike" dirty="0" err="1">
                          <a:solidFill>
                            <a:srgbClr val="000000"/>
                          </a:solidFill>
                          <a:effectLst/>
                          <a:latin typeface="Arial" panose="020B0604020202020204" pitchFamily="34" charset="0"/>
                        </a:rPr>
                        <a:t>kWh_f</a:t>
                      </a:r>
                      <a:r>
                        <a:rPr lang="sv-SE" sz="1000" b="0" i="0" u="none" strike="noStrike" dirty="0">
                          <a:solidFill>
                            <a:srgbClr val="000000"/>
                          </a:solidFill>
                          <a:effectLst/>
                          <a:latin typeface="Arial" panose="020B0604020202020204" pitchFamily="34" charset="0"/>
                        </a:rPr>
                        <a:t>/</a:t>
                      </a:r>
                      <a:r>
                        <a:rPr lang="sv-SE" sz="1000" b="0" i="0" u="none" strike="noStrike" kern="1200" dirty="0">
                          <a:solidFill>
                            <a:srgbClr val="FF0000"/>
                          </a:solidFill>
                          <a:effectLst/>
                          <a:latin typeface="Arial" panose="020B0604020202020204" pitchFamily="34" charset="0"/>
                          <a:ea typeface="+mn-ea"/>
                          <a:cs typeface="+mn-cs"/>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000" b="0" i="0" u="none" strike="noStrike" dirty="0" err="1">
                          <a:solidFill>
                            <a:srgbClr val="000000"/>
                          </a:solidFill>
                          <a:effectLst/>
                          <a:latin typeface="Arial" panose="020B0604020202020204" pitchFamily="34" charset="0"/>
                        </a:rPr>
                        <a:t>Atemp</a:t>
                      </a:r>
                      <a:r>
                        <a:rPr lang="sv-SE" sz="1000" b="0" i="0" u="none" strike="noStrike" dirty="0">
                          <a:solidFill>
                            <a:srgbClr val="000000"/>
                          </a:solidFill>
                          <a:effectLst/>
                          <a:latin typeface="Arial" panose="020B0604020202020204" pitchFamily="34" charset="0"/>
                        </a:rPr>
                        <a:t>/</a:t>
                      </a:r>
                      <a:r>
                        <a:rPr lang="sv-SE" sz="1000" b="0" i="0" u="none" strike="noStrike" dirty="0">
                          <a:solidFill>
                            <a:srgbClr val="FF0000"/>
                          </a:solidFill>
                          <a:effectLst/>
                          <a:latin typeface="Arial" panose="020B0604020202020204" pitchFamily="34" charset="0"/>
                        </a:rPr>
                        <a:t>260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7956">
                <a:tc vMerge="1">
                  <a:txBody>
                    <a:bodyPr/>
                    <a:lstStyle/>
                    <a:p>
                      <a:endParaRPr lang="sv-SE"/>
                    </a:p>
                  </a:txBody>
                  <a:tcPr/>
                </a:tc>
                <a:tc>
                  <a:txBody>
                    <a:bodyPr/>
                    <a:lstStyle/>
                    <a:p>
                      <a:pPr algn="ctr" fontAlgn="ctr"/>
                      <a:r>
                        <a:rPr lang="sv-SE" sz="1000" b="0" i="0" u="none" strike="noStrike">
                          <a:solidFill>
                            <a:srgbClr val="000000"/>
                          </a:solidFill>
                          <a:effectLst/>
                          <a:latin typeface="Arial" panose="020B060402020202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000" b="0" i="0" u="none" strike="noStrike">
                          <a:solidFill>
                            <a:srgbClr val="000000"/>
                          </a:solidFill>
                          <a:effectLst/>
                          <a:latin typeface="Arial" panose="020B0604020202020204" pitchFamily="34" charset="0"/>
                        </a:rPr>
                        <a:t>Söder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sv-SE" sz="1000" b="0" i="0" u="none" strike="noStrike" dirty="0" err="1">
                          <a:solidFill>
                            <a:srgbClr val="000000"/>
                          </a:solidFill>
                          <a:effectLst/>
                          <a:latin typeface="Arial" panose="020B0604020202020204" pitchFamily="34" charset="0"/>
                        </a:rPr>
                        <a:t>kWh_f</a:t>
                      </a:r>
                      <a:r>
                        <a:rPr lang="sv-SE" sz="1000" b="0" i="0" u="none" strike="noStrike" dirty="0">
                          <a:solidFill>
                            <a:srgbClr val="000000"/>
                          </a:solidFill>
                          <a:effectLst/>
                          <a:latin typeface="Arial" panose="020B0604020202020204" pitchFamily="34" charset="0"/>
                        </a:rPr>
                        <a:t>/</a:t>
                      </a:r>
                      <a:r>
                        <a:rPr lang="sv-SE" sz="1000" b="0" i="0" u="none" strike="noStrike" kern="1200" dirty="0">
                          <a:solidFill>
                            <a:srgbClr val="FF0000"/>
                          </a:solidFill>
                          <a:effectLst/>
                          <a:latin typeface="Arial" panose="020B0604020202020204" pitchFamily="34" charset="0"/>
                          <a:ea typeface="+mn-ea"/>
                          <a:cs typeface="+mn-cs"/>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000" b="0" i="0" u="none" strike="noStrike" dirty="0" err="1">
                          <a:solidFill>
                            <a:srgbClr val="000000"/>
                          </a:solidFill>
                          <a:effectLst/>
                          <a:latin typeface="Arial" panose="020B0604020202020204" pitchFamily="34" charset="0"/>
                        </a:rPr>
                        <a:t>Atemp</a:t>
                      </a:r>
                      <a:r>
                        <a:rPr lang="sv-SE" sz="1000" b="0" i="0" u="none" strike="noStrike" dirty="0">
                          <a:solidFill>
                            <a:srgbClr val="000000"/>
                          </a:solidFill>
                          <a:effectLst/>
                          <a:latin typeface="Arial" panose="020B0604020202020204" pitchFamily="34" charset="0"/>
                        </a:rPr>
                        <a:t>/</a:t>
                      </a:r>
                      <a:r>
                        <a:rPr lang="sv-SE" sz="1000" b="0" i="0" u="none" strike="noStrike" dirty="0">
                          <a:solidFill>
                            <a:srgbClr val="FF0000"/>
                          </a:solidFill>
                          <a:effectLst/>
                          <a:latin typeface="Arial" panose="020B0604020202020204" pitchFamily="34" charset="0"/>
                        </a:rPr>
                        <a:t>240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7956">
                <a:tc vMerge="1">
                  <a:txBody>
                    <a:bodyPr/>
                    <a:lstStyle/>
                    <a:p>
                      <a:endParaRPr lang="sv-SE"/>
                    </a:p>
                  </a:txBody>
                  <a:tcPr/>
                </a:tc>
                <a:tc>
                  <a:txBody>
                    <a:bodyPr/>
                    <a:lstStyle/>
                    <a:p>
                      <a:pPr algn="ctr" fontAlgn="ctr"/>
                      <a:r>
                        <a:rPr lang="sv-SE" sz="10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000" b="0" i="0" u="none" strike="noStrike">
                          <a:solidFill>
                            <a:srgbClr val="000000"/>
                          </a:solidFill>
                          <a:effectLst/>
                          <a:latin typeface="Arial" panose="020B0604020202020204" pitchFamily="34" charset="0"/>
                        </a:rPr>
                        <a:t>Öst/Väst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sv-SE" sz="1000" b="0" i="0" u="none" strike="noStrike" dirty="0" err="1">
                          <a:solidFill>
                            <a:srgbClr val="000000"/>
                          </a:solidFill>
                          <a:effectLst/>
                          <a:latin typeface="Arial" panose="020B0604020202020204" pitchFamily="34" charset="0"/>
                        </a:rPr>
                        <a:t>kWh_f</a:t>
                      </a:r>
                      <a:r>
                        <a:rPr lang="sv-SE" sz="1000" b="0" i="0" u="none" strike="noStrike" dirty="0">
                          <a:solidFill>
                            <a:srgbClr val="000000"/>
                          </a:solidFill>
                          <a:effectLst/>
                          <a:latin typeface="Arial" panose="020B0604020202020204" pitchFamily="34" charset="0"/>
                        </a:rPr>
                        <a:t>/</a:t>
                      </a:r>
                      <a:r>
                        <a:rPr lang="sv-SE" sz="1000" b="0" i="0" u="none" strike="noStrike" kern="1200" dirty="0">
                          <a:solidFill>
                            <a:srgbClr val="FF0000"/>
                          </a:solidFill>
                          <a:effectLst/>
                          <a:latin typeface="Arial" panose="020B0604020202020204" pitchFamily="34" charset="0"/>
                          <a:ea typeface="+mn-ea"/>
                          <a:cs typeface="+mn-cs"/>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000" b="0" i="0" u="none" strike="noStrike" dirty="0" err="1">
                          <a:solidFill>
                            <a:srgbClr val="000000"/>
                          </a:solidFill>
                          <a:effectLst/>
                          <a:latin typeface="Arial" panose="020B0604020202020204" pitchFamily="34" charset="0"/>
                        </a:rPr>
                        <a:t>Atemp</a:t>
                      </a:r>
                      <a:r>
                        <a:rPr lang="sv-SE" sz="1000" b="0" i="0" u="none" strike="noStrike" dirty="0">
                          <a:solidFill>
                            <a:srgbClr val="000000"/>
                          </a:solidFill>
                          <a:effectLst/>
                          <a:latin typeface="Arial" panose="020B0604020202020204" pitchFamily="34" charset="0"/>
                        </a:rPr>
                        <a:t>/</a:t>
                      </a:r>
                      <a:r>
                        <a:rPr lang="sv-SE" sz="1000" b="0" i="0" u="none" strike="noStrike" dirty="0">
                          <a:solidFill>
                            <a:srgbClr val="FF0000"/>
                          </a:solidFill>
                          <a:effectLst/>
                          <a:latin typeface="Arial" panose="020B0604020202020204" pitchFamily="34" charset="0"/>
                        </a:rPr>
                        <a:t>220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2896">
                <a:tc vMerge="1">
                  <a:txBody>
                    <a:bodyPr/>
                    <a:lstStyle/>
                    <a:p>
                      <a:endParaRPr lang="sv-SE"/>
                    </a:p>
                  </a:txBody>
                  <a:tcPr/>
                </a:tc>
                <a:tc>
                  <a:txBody>
                    <a:bodyPr/>
                    <a:lstStyle/>
                    <a:p>
                      <a:pPr algn="ctr" fontAlgn="ctr"/>
                      <a:r>
                        <a:rPr lang="sv-SE" sz="1000" b="0" i="0" u="none" strike="noStrike" dirty="0">
                          <a:solidFill>
                            <a:srgbClr val="000000"/>
                          </a:solidFill>
                          <a:effectLst/>
                          <a:latin typeface="Arial" panose="020B060402020202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v-SE" sz="1000" b="0" i="0" u="none" strike="noStrike">
                          <a:solidFill>
                            <a:srgbClr val="000000"/>
                          </a:solidFill>
                          <a:effectLst/>
                          <a:latin typeface="Arial" panose="020B0604020202020204" pitchFamily="34" charset="0"/>
                        </a:rPr>
                        <a:t>Öst/Väst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sv-SE" sz="1000" b="0" i="0" u="none" strike="noStrike" dirty="0" err="1">
                          <a:solidFill>
                            <a:srgbClr val="000000"/>
                          </a:solidFill>
                          <a:effectLst/>
                          <a:latin typeface="Arial" panose="020B0604020202020204" pitchFamily="34" charset="0"/>
                        </a:rPr>
                        <a:t>kWh_f</a:t>
                      </a:r>
                      <a:r>
                        <a:rPr lang="sv-SE" sz="1000" b="0" i="0" u="none" strike="noStrike" dirty="0">
                          <a:solidFill>
                            <a:srgbClr val="000000"/>
                          </a:solidFill>
                          <a:effectLst/>
                          <a:latin typeface="Arial" panose="020B0604020202020204" pitchFamily="34" charset="0"/>
                        </a:rPr>
                        <a:t>/</a:t>
                      </a:r>
                      <a:r>
                        <a:rPr lang="sv-SE" sz="1000" b="0" i="0" u="none" strike="noStrike" kern="1200" dirty="0">
                          <a:solidFill>
                            <a:srgbClr val="FF0000"/>
                          </a:solidFill>
                          <a:effectLst/>
                          <a:latin typeface="Arial" panose="020B0604020202020204" pitchFamily="34" charset="0"/>
                          <a:ea typeface="+mn-ea"/>
                          <a:cs typeface="+mn-cs"/>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v-SE" sz="1000" b="0" i="0" u="none" strike="noStrike" dirty="0">
                          <a:solidFill>
                            <a:srgbClr val="000000"/>
                          </a:solidFill>
                          <a:effectLst/>
                          <a:latin typeface="Arial" panose="020B0604020202020204" pitchFamily="34" charset="0"/>
                        </a:rPr>
                        <a:t>Atemp/</a:t>
                      </a:r>
                      <a:r>
                        <a:rPr lang="sv-SE" sz="1000" b="0" i="0" u="none" strike="noStrike" dirty="0">
                          <a:solidFill>
                            <a:srgbClr val="FF0000"/>
                          </a:solidFill>
                          <a:effectLst/>
                          <a:latin typeface="Arial" panose="020B0604020202020204" pitchFamily="34" charset="0"/>
                        </a:rPr>
                        <a:t>230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42" name="textruta 41"/>
          <p:cNvSpPr txBox="1"/>
          <p:nvPr/>
        </p:nvSpPr>
        <p:spPr>
          <a:xfrm>
            <a:off x="679776" y="2731993"/>
            <a:ext cx="4842483" cy="3477875"/>
          </a:xfrm>
          <a:prstGeom prst="rect">
            <a:avLst/>
          </a:prstGeom>
          <a:noFill/>
        </p:spPr>
        <p:txBody>
          <a:bodyPr wrap="square" lIns="46800" rIns="46800" rtlCol="0">
            <a:spAutoFit/>
          </a:bodyPr>
          <a:lstStyle/>
          <a:p>
            <a:r>
              <a:rPr lang="sv-SE" sz="2000" dirty="0"/>
              <a:t>De röda siffror är fiktiva och skulle behövas tas fram under projektets gång. </a:t>
            </a:r>
            <a:br>
              <a:rPr lang="sv-SE" sz="2000" dirty="0"/>
            </a:br>
            <a:endParaRPr lang="sv-SE" sz="2000" dirty="0"/>
          </a:p>
          <a:p>
            <a:r>
              <a:rPr lang="sv-SE" sz="2000" dirty="0"/>
              <a:t>Tanken är att projektutvecklare / projektchefer / energiingenjör skulle använda denna tabell i jättetidigt skede för att få en grov uppskattning om solcellsanläggningen. </a:t>
            </a:r>
          </a:p>
          <a:p>
            <a:endParaRPr lang="sv-SE" sz="2000" dirty="0"/>
          </a:p>
          <a:p>
            <a:r>
              <a:rPr lang="sv-SE" sz="2000" dirty="0"/>
              <a:t>Projektet behöver projekteras i detalj i efterhand.  </a:t>
            </a:r>
          </a:p>
        </p:txBody>
      </p:sp>
    </p:spTree>
    <p:extLst>
      <p:ext uri="{BB962C8B-B14F-4D97-AF65-F5344CB8AC3E}">
        <p14:creationId xmlns:p14="http://schemas.microsoft.com/office/powerpoint/2010/main" val="326970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22626129-A67A-4784-BFB7-3322AD385702}"/>
              </a:ext>
            </a:extLst>
          </p:cNvPr>
          <p:cNvSpPr>
            <a:spLocks noGrp="1"/>
          </p:cNvSpPr>
          <p:nvPr>
            <p:ph sz="quarter" idx="13"/>
          </p:nvPr>
        </p:nvSpPr>
        <p:spPr>
          <a:xfrm>
            <a:off x="335916" y="2398956"/>
            <a:ext cx="11485564" cy="3915783"/>
          </a:xfrm>
        </p:spPr>
        <p:txBody>
          <a:bodyPr>
            <a:normAutofit fontScale="92500" lnSpcReduction="10000"/>
          </a:bodyPr>
          <a:lstStyle/>
          <a:p>
            <a:pPr marL="0" indent="0">
              <a:buNone/>
            </a:pPr>
            <a:r>
              <a:rPr lang="sv-SE" dirty="0"/>
              <a:t>För båda nyckeltalen behövs följande indata för de typbyggnader som ska ingå:</a:t>
            </a:r>
          </a:p>
          <a:p>
            <a:pPr marL="0" indent="0">
              <a:buNone/>
            </a:pPr>
            <a:endParaRPr lang="sv-SE" dirty="0"/>
          </a:p>
          <a:p>
            <a:pPr lvl="0"/>
            <a:r>
              <a:rPr lang="sv-SE" dirty="0"/>
              <a:t>Antal lägenheter per Atemp vilket påverkar fläktarnas elanvändning</a:t>
            </a:r>
          </a:p>
          <a:p>
            <a:pPr marL="0" lvl="0" indent="0">
              <a:buNone/>
            </a:pPr>
            <a:endParaRPr lang="sv-SE" dirty="0"/>
          </a:p>
          <a:p>
            <a:pPr lvl="0"/>
            <a:r>
              <a:rPr lang="sv-SE" dirty="0"/>
              <a:t>Typ av ventilationssystem</a:t>
            </a:r>
          </a:p>
          <a:p>
            <a:pPr marL="0" lvl="0" indent="0">
              <a:buNone/>
            </a:pPr>
            <a:endParaRPr lang="sv-SE" dirty="0"/>
          </a:p>
          <a:p>
            <a:pPr lvl="0"/>
            <a:r>
              <a:rPr lang="sv-SE" dirty="0"/>
              <a:t>Uppvärmningssätt (elvärmd eller icke-elvärmd)</a:t>
            </a:r>
          </a:p>
          <a:p>
            <a:pPr marL="0" lvl="0" indent="0">
              <a:buNone/>
            </a:pPr>
            <a:endParaRPr lang="sv-SE" dirty="0"/>
          </a:p>
          <a:p>
            <a:pPr lvl="0"/>
            <a:r>
              <a:rPr lang="sv-SE" dirty="0"/>
              <a:t>Formfaktor (om byggnaden är elvärmd) </a:t>
            </a:r>
          </a:p>
          <a:p>
            <a:endParaRPr lang="sv-SE" dirty="0"/>
          </a:p>
          <a:p>
            <a:pPr marL="0" indent="0">
              <a:buNone/>
            </a:pPr>
            <a:endParaRPr lang="sv-SE" dirty="0"/>
          </a:p>
          <a:p>
            <a:pPr marL="0" indent="0">
              <a:buNone/>
            </a:pPr>
            <a:endParaRPr lang="sv-SE" dirty="0"/>
          </a:p>
          <a:p>
            <a:pPr marL="0" indent="0">
              <a:buNone/>
            </a:pPr>
            <a:endParaRPr lang="sv-SE" dirty="0"/>
          </a:p>
          <a:p>
            <a:endParaRPr lang="sv-SE" dirty="0"/>
          </a:p>
          <a:p>
            <a:endParaRPr lang="sv-SE" dirty="0"/>
          </a:p>
          <a:p>
            <a:endParaRPr lang="sv-SE" dirty="0"/>
          </a:p>
          <a:p>
            <a:endParaRPr lang="sv-SE" dirty="0"/>
          </a:p>
        </p:txBody>
      </p:sp>
      <p:sp>
        <p:nvSpPr>
          <p:cNvPr id="6" name="Rubrik 5">
            <a:extLst>
              <a:ext uri="{FF2B5EF4-FFF2-40B4-BE49-F238E27FC236}">
                <a16:creationId xmlns:a16="http://schemas.microsoft.com/office/drawing/2014/main" id="{81E555D2-B357-4230-941F-0B160B0BC391}"/>
              </a:ext>
            </a:extLst>
          </p:cNvPr>
          <p:cNvSpPr>
            <a:spLocks noGrp="1"/>
          </p:cNvSpPr>
          <p:nvPr>
            <p:ph type="title"/>
          </p:nvPr>
        </p:nvSpPr>
        <p:spPr>
          <a:xfrm>
            <a:off x="334963" y="1199647"/>
            <a:ext cx="11486517" cy="973398"/>
          </a:xfrm>
        </p:spPr>
        <p:txBody>
          <a:bodyPr/>
          <a:lstStyle/>
          <a:p>
            <a:pPr algn="ctr"/>
            <a:r>
              <a:rPr lang="sv-SE" dirty="0"/>
              <a:t> Fastighetsdata för beräkningar </a:t>
            </a:r>
          </a:p>
        </p:txBody>
      </p:sp>
      <p:sp>
        <p:nvSpPr>
          <p:cNvPr id="13" name="Rektangel 12">
            <a:extLst>
              <a:ext uri="{FF2B5EF4-FFF2-40B4-BE49-F238E27FC236}">
                <a16:creationId xmlns:a16="http://schemas.microsoft.com/office/drawing/2014/main" id="{07EAE744-F718-4820-A376-714C7D0B8CA0}"/>
              </a:ext>
            </a:extLst>
          </p:cNvPr>
          <p:cNvSpPr/>
          <p:nvPr/>
        </p:nvSpPr>
        <p:spPr>
          <a:xfrm>
            <a:off x="415104" y="6551423"/>
            <a:ext cx="1290738" cy="369332"/>
          </a:xfrm>
          <a:prstGeom prst="rect">
            <a:avLst/>
          </a:prstGeom>
        </p:spPr>
        <p:txBody>
          <a:bodyPr wrap="none">
            <a:spAutoFit/>
          </a:bodyPr>
          <a:lstStyle/>
          <a:p>
            <a:r>
              <a:rPr lang="sv-SE" dirty="0"/>
              <a:t>2018-12-11</a:t>
            </a:r>
          </a:p>
        </p:txBody>
      </p:sp>
      <p:sp>
        <p:nvSpPr>
          <p:cNvPr id="14" name="Rektangel 13">
            <a:extLst>
              <a:ext uri="{FF2B5EF4-FFF2-40B4-BE49-F238E27FC236}">
                <a16:creationId xmlns:a16="http://schemas.microsoft.com/office/drawing/2014/main" id="{5A9A1FF4-0210-41D1-B20D-9FC26272CACF}"/>
              </a:ext>
            </a:extLst>
          </p:cNvPr>
          <p:cNvSpPr/>
          <p:nvPr/>
        </p:nvSpPr>
        <p:spPr>
          <a:xfrm>
            <a:off x="4576494" y="6498880"/>
            <a:ext cx="3967753" cy="369332"/>
          </a:xfrm>
          <a:prstGeom prst="rect">
            <a:avLst/>
          </a:prstGeom>
        </p:spPr>
        <p:txBody>
          <a:bodyPr wrap="none">
            <a:spAutoFit/>
          </a:bodyPr>
          <a:lstStyle/>
          <a:p>
            <a:r>
              <a:rPr lang="sv-SE" dirty="0"/>
              <a:t>Seminarium Aktuellt om solel - BeBo</a:t>
            </a:r>
          </a:p>
        </p:txBody>
      </p:sp>
    </p:spTree>
    <p:extLst>
      <p:ext uri="{BB962C8B-B14F-4D97-AF65-F5344CB8AC3E}">
        <p14:creationId xmlns:p14="http://schemas.microsoft.com/office/powerpoint/2010/main" val="348010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22626129-A67A-4784-BFB7-3322AD385702}"/>
              </a:ext>
            </a:extLst>
          </p:cNvPr>
          <p:cNvSpPr>
            <a:spLocks noGrp="1"/>
          </p:cNvSpPr>
          <p:nvPr>
            <p:ph sz="quarter" idx="13"/>
          </p:nvPr>
        </p:nvSpPr>
        <p:spPr>
          <a:xfrm>
            <a:off x="335916" y="2872292"/>
            <a:ext cx="11485564" cy="3044414"/>
          </a:xfrm>
        </p:spPr>
        <p:txBody>
          <a:bodyPr>
            <a:normAutofit fontScale="92500" lnSpcReduction="10000"/>
          </a:bodyPr>
          <a:lstStyle/>
          <a:p>
            <a:pPr marL="0" indent="0">
              <a:buNone/>
            </a:pPr>
            <a:r>
              <a:rPr lang="sv-SE" dirty="0"/>
              <a:t>De har installerat ett antal solelanläggningar i både nyproduktion och befintliga byggnader som de kan tillhandahålla data för </a:t>
            </a:r>
          </a:p>
          <a:p>
            <a:pPr marL="0" indent="0">
              <a:buNone/>
            </a:pPr>
            <a:endParaRPr lang="sv-SE" dirty="0"/>
          </a:p>
          <a:p>
            <a:pPr marL="0" indent="0">
              <a:buNone/>
            </a:pPr>
            <a:r>
              <a:rPr lang="sv-SE" dirty="0"/>
              <a:t>¨Nyckeltal för egenanvändning av el och optimal dimensionering av el beräknas för ett urval byggnader enligt visad metod</a:t>
            </a:r>
          </a:p>
          <a:p>
            <a:pPr marL="0" indent="0">
              <a:buNone/>
            </a:pPr>
            <a:endParaRPr lang="sv-SE" dirty="0"/>
          </a:p>
          <a:p>
            <a:pPr marL="0" indent="0">
              <a:buNone/>
            </a:pPr>
            <a:r>
              <a:rPr lang="sv-SE" dirty="0"/>
              <a:t>Resultatet jämförs med projekterade värden samt i de fall det finns uppmätta värden</a:t>
            </a:r>
          </a:p>
          <a:p>
            <a:pPr marL="0" indent="0">
              <a:buNone/>
            </a:pPr>
            <a:endParaRPr lang="sv-SE" dirty="0"/>
          </a:p>
          <a:p>
            <a:endParaRPr lang="sv-SE" dirty="0"/>
          </a:p>
          <a:p>
            <a:endParaRPr lang="sv-SE" dirty="0"/>
          </a:p>
          <a:p>
            <a:endParaRPr lang="sv-SE" dirty="0"/>
          </a:p>
          <a:p>
            <a:endParaRPr lang="sv-SE" dirty="0"/>
          </a:p>
        </p:txBody>
      </p:sp>
      <p:sp>
        <p:nvSpPr>
          <p:cNvPr id="6" name="Rubrik 5">
            <a:extLst>
              <a:ext uri="{FF2B5EF4-FFF2-40B4-BE49-F238E27FC236}">
                <a16:creationId xmlns:a16="http://schemas.microsoft.com/office/drawing/2014/main" id="{81E555D2-B357-4230-941F-0B160B0BC391}"/>
              </a:ext>
            </a:extLst>
          </p:cNvPr>
          <p:cNvSpPr>
            <a:spLocks noGrp="1"/>
          </p:cNvSpPr>
          <p:nvPr>
            <p:ph type="title"/>
          </p:nvPr>
        </p:nvSpPr>
        <p:spPr>
          <a:xfrm>
            <a:off x="334963" y="1199647"/>
            <a:ext cx="11197235" cy="1296000"/>
          </a:xfrm>
        </p:spPr>
        <p:txBody>
          <a:bodyPr/>
          <a:lstStyle/>
          <a:p>
            <a:pPr algn="ctr"/>
            <a:r>
              <a:rPr lang="sv-SE" dirty="0"/>
              <a:t>Fastighetsdata kan tillhandahållas av Stockholmshem och Svenska Bostäder</a:t>
            </a:r>
          </a:p>
        </p:txBody>
      </p:sp>
      <p:sp>
        <p:nvSpPr>
          <p:cNvPr id="13" name="Rektangel 12">
            <a:extLst>
              <a:ext uri="{FF2B5EF4-FFF2-40B4-BE49-F238E27FC236}">
                <a16:creationId xmlns:a16="http://schemas.microsoft.com/office/drawing/2014/main" id="{07EAE744-F718-4820-A376-714C7D0B8CA0}"/>
              </a:ext>
            </a:extLst>
          </p:cNvPr>
          <p:cNvSpPr/>
          <p:nvPr/>
        </p:nvSpPr>
        <p:spPr>
          <a:xfrm>
            <a:off x="415104" y="6551423"/>
            <a:ext cx="1290738" cy="369332"/>
          </a:xfrm>
          <a:prstGeom prst="rect">
            <a:avLst/>
          </a:prstGeom>
        </p:spPr>
        <p:txBody>
          <a:bodyPr wrap="none">
            <a:spAutoFit/>
          </a:bodyPr>
          <a:lstStyle/>
          <a:p>
            <a:r>
              <a:rPr lang="sv-SE" dirty="0"/>
              <a:t>2018-12-11</a:t>
            </a:r>
          </a:p>
        </p:txBody>
      </p:sp>
      <p:sp>
        <p:nvSpPr>
          <p:cNvPr id="14" name="Rektangel 13">
            <a:extLst>
              <a:ext uri="{FF2B5EF4-FFF2-40B4-BE49-F238E27FC236}">
                <a16:creationId xmlns:a16="http://schemas.microsoft.com/office/drawing/2014/main" id="{5A9A1FF4-0210-41D1-B20D-9FC26272CACF}"/>
              </a:ext>
            </a:extLst>
          </p:cNvPr>
          <p:cNvSpPr/>
          <p:nvPr/>
        </p:nvSpPr>
        <p:spPr>
          <a:xfrm>
            <a:off x="4576494" y="6498880"/>
            <a:ext cx="3967753" cy="369332"/>
          </a:xfrm>
          <a:prstGeom prst="rect">
            <a:avLst/>
          </a:prstGeom>
        </p:spPr>
        <p:txBody>
          <a:bodyPr wrap="none">
            <a:spAutoFit/>
          </a:bodyPr>
          <a:lstStyle/>
          <a:p>
            <a:r>
              <a:rPr lang="sv-SE" dirty="0"/>
              <a:t>Seminarium Aktuellt om solel - BeBo</a:t>
            </a:r>
          </a:p>
        </p:txBody>
      </p:sp>
    </p:spTree>
    <p:extLst>
      <p:ext uri="{BB962C8B-B14F-4D97-AF65-F5344CB8AC3E}">
        <p14:creationId xmlns:p14="http://schemas.microsoft.com/office/powerpoint/2010/main" val="428793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22626129-A67A-4784-BFB7-3322AD385702}"/>
              </a:ext>
            </a:extLst>
          </p:cNvPr>
          <p:cNvSpPr>
            <a:spLocks noGrp="1"/>
          </p:cNvSpPr>
          <p:nvPr>
            <p:ph sz="quarter" idx="13"/>
          </p:nvPr>
        </p:nvSpPr>
        <p:spPr>
          <a:xfrm>
            <a:off x="335916" y="2194560"/>
            <a:ext cx="11485564" cy="3474720"/>
          </a:xfrm>
        </p:spPr>
        <p:txBody>
          <a:bodyPr>
            <a:normAutofit/>
          </a:bodyPr>
          <a:lstStyle/>
          <a:p>
            <a:r>
              <a:rPr lang="sv-SE" dirty="0"/>
              <a:t>Beskrivning hur beräkning av nyckeltal för egenanvändning av solel respektive nyckeltal för optimal dimensionering av solel kan genomföras med branschgemensam metod</a:t>
            </a:r>
          </a:p>
          <a:p>
            <a:pPr marL="0" indent="0">
              <a:buNone/>
            </a:pPr>
            <a:endParaRPr lang="sv-SE" dirty="0"/>
          </a:p>
          <a:p>
            <a:r>
              <a:rPr lang="sv-SE" dirty="0"/>
              <a:t>Beskrivning av vilka energiberäkningsprogram som kan hantera soleldata samt på vilket sätt de kan användas vid beräkningar av nyckeltalen</a:t>
            </a:r>
          </a:p>
          <a:p>
            <a:pPr marL="0" lvl="0" indent="0">
              <a:buNone/>
            </a:pPr>
            <a:r>
              <a:rPr lang="sv-SE" dirty="0"/>
              <a:t> </a:t>
            </a:r>
          </a:p>
          <a:p>
            <a:pPr marL="0" indent="0">
              <a:buNone/>
            </a:pPr>
            <a:endParaRPr lang="sv-SE" dirty="0"/>
          </a:p>
          <a:p>
            <a:pPr marL="0" indent="0">
              <a:buNone/>
            </a:pPr>
            <a:endParaRPr lang="sv-SE" dirty="0"/>
          </a:p>
          <a:p>
            <a:pPr marL="0" indent="0">
              <a:buNone/>
            </a:pPr>
            <a:endParaRPr lang="sv-SE" dirty="0"/>
          </a:p>
          <a:p>
            <a:endParaRPr lang="sv-SE" dirty="0"/>
          </a:p>
          <a:p>
            <a:endParaRPr lang="sv-SE" dirty="0"/>
          </a:p>
          <a:p>
            <a:endParaRPr lang="sv-SE" dirty="0"/>
          </a:p>
          <a:p>
            <a:endParaRPr lang="sv-SE" dirty="0"/>
          </a:p>
        </p:txBody>
      </p:sp>
      <p:sp>
        <p:nvSpPr>
          <p:cNvPr id="6" name="Rubrik 5">
            <a:extLst>
              <a:ext uri="{FF2B5EF4-FFF2-40B4-BE49-F238E27FC236}">
                <a16:creationId xmlns:a16="http://schemas.microsoft.com/office/drawing/2014/main" id="{81E555D2-B357-4230-941F-0B160B0BC391}"/>
              </a:ext>
            </a:extLst>
          </p:cNvPr>
          <p:cNvSpPr>
            <a:spLocks noGrp="1"/>
          </p:cNvSpPr>
          <p:nvPr>
            <p:ph type="title"/>
          </p:nvPr>
        </p:nvSpPr>
        <p:spPr/>
        <p:txBody>
          <a:bodyPr/>
          <a:lstStyle/>
          <a:p>
            <a:pPr algn="ctr"/>
            <a:r>
              <a:rPr lang="sv-SE" dirty="0"/>
              <a:t>Vägledning för beräkning av nyckeltal   </a:t>
            </a:r>
          </a:p>
        </p:txBody>
      </p:sp>
      <p:sp>
        <p:nvSpPr>
          <p:cNvPr id="13" name="Rektangel 12">
            <a:extLst>
              <a:ext uri="{FF2B5EF4-FFF2-40B4-BE49-F238E27FC236}">
                <a16:creationId xmlns:a16="http://schemas.microsoft.com/office/drawing/2014/main" id="{07EAE744-F718-4820-A376-714C7D0B8CA0}"/>
              </a:ext>
            </a:extLst>
          </p:cNvPr>
          <p:cNvSpPr/>
          <p:nvPr/>
        </p:nvSpPr>
        <p:spPr>
          <a:xfrm>
            <a:off x="415104" y="6551423"/>
            <a:ext cx="1290738" cy="369332"/>
          </a:xfrm>
          <a:prstGeom prst="rect">
            <a:avLst/>
          </a:prstGeom>
        </p:spPr>
        <p:txBody>
          <a:bodyPr wrap="none">
            <a:spAutoFit/>
          </a:bodyPr>
          <a:lstStyle/>
          <a:p>
            <a:r>
              <a:rPr lang="sv-SE" dirty="0"/>
              <a:t>2018-12-11</a:t>
            </a:r>
          </a:p>
        </p:txBody>
      </p:sp>
      <p:sp>
        <p:nvSpPr>
          <p:cNvPr id="14" name="Rektangel 13">
            <a:extLst>
              <a:ext uri="{FF2B5EF4-FFF2-40B4-BE49-F238E27FC236}">
                <a16:creationId xmlns:a16="http://schemas.microsoft.com/office/drawing/2014/main" id="{5A9A1FF4-0210-41D1-B20D-9FC26272CACF}"/>
              </a:ext>
            </a:extLst>
          </p:cNvPr>
          <p:cNvSpPr/>
          <p:nvPr/>
        </p:nvSpPr>
        <p:spPr>
          <a:xfrm>
            <a:off x="4576494" y="6498880"/>
            <a:ext cx="3967753" cy="369332"/>
          </a:xfrm>
          <a:prstGeom prst="rect">
            <a:avLst/>
          </a:prstGeom>
        </p:spPr>
        <p:txBody>
          <a:bodyPr wrap="none">
            <a:spAutoFit/>
          </a:bodyPr>
          <a:lstStyle/>
          <a:p>
            <a:r>
              <a:rPr lang="sv-SE" dirty="0"/>
              <a:t>Seminarium Aktuellt om solel - BeBo</a:t>
            </a:r>
          </a:p>
        </p:txBody>
      </p:sp>
    </p:spTree>
    <p:extLst>
      <p:ext uri="{BB962C8B-B14F-4D97-AF65-F5344CB8AC3E}">
        <p14:creationId xmlns:p14="http://schemas.microsoft.com/office/powerpoint/2010/main" val="295078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C892214-47DD-49CB-8457-FA59D8956DB9}"/>
              </a:ext>
            </a:extLst>
          </p:cNvPr>
          <p:cNvSpPr>
            <a:spLocks noGrp="1"/>
          </p:cNvSpPr>
          <p:nvPr>
            <p:ph sz="quarter" idx="13"/>
          </p:nvPr>
        </p:nvSpPr>
        <p:spPr>
          <a:xfrm>
            <a:off x="215153" y="2043953"/>
            <a:ext cx="11720448" cy="4356847"/>
          </a:xfrm>
        </p:spPr>
        <p:txBody>
          <a:bodyPr>
            <a:normAutofit fontScale="92500" lnSpcReduction="10000"/>
          </a:bodyPr>
          <a:lstStyle/>
          <a:p>
            <a:r>
              <a:rPr lang="sv-SE" dirty="0"/>
              <a:t>”Tilläggsförstudien tillgodoräkna solel i BBR 25” =</a:t>
            </a:r>
            <a:r>
              <a:rPr lang="sv-SE" i="1" dirty="0"/>
              <a:t>underlag till ansökan</a:t>
            </a:r>
            <a:r>
              <a:rPr lang="sv-SE" dirty="0"/>
              <a:t>. Finns möjliga projektägare, men ingen aktör som tagit beslut</a:t>
            </a:r>
          </a:p>
          <a:p>
            <a:r>
              <a:rPr lang="sv-SE" i="1" dirty="0"/>
              <a:t>Genomförande</a:t>
            </a:r>
            <a:r>
              <a:rPr lang="sv-SE" dirty="0"/>
              <a:t>: </a:t>
            </a:r>
          </a:p>
          <a:p>
            <a:r>
              <a:rPr lang="sv-SE" dirty="0"/>
              <a:t>Insamling av statistik, utföra beräkningar timvis jämförelse elbehov/solelproduktion för olika väderstreck/lutning på solcellsanläggningen, diagram med nyckeltal. Beräkningar för optimal solelanläggning, tabell med nyckeltal</a:t>
            </a:r>
          </a:p>
          <a:p>
            <a:r>
              <a:rPr lang="sv-SE" i="1" dirty="0"/>
              <a:t>Referensgruppsarbete</a:t>
            </a:r>
          </a:p>
          <a:p>
            <a:r>
              <a:rPr lang="sv-SE" dirty="0"/>
              <a:t>Anpassa förslagna metoder för beräkning av nyckeltal till en branschgemensam, ta fram vägledning till energikonsulter för beräkning av tillgodoräknad solel samt vägledning till beställare/entreprenörer för val av optimal dimensionering </a:t>
            </a:r>
          </a:p>
          <a:p>
            <a:r>
              <a:rPr lang="sv-SE" dirty="0"/>
              <a:t>Samverkan med mätprojekt solel om projekten får finansiering  </a:t>
            </a:r>
          </a:p>
        </p:txBody>
      </p:sp>
      <p:sp>
        <p:nvSpPr>
          <p:cNvPr id="3" name="Rubrik 2">
            <a:extLst>
              <a:ext uri="{FF2B5EF4-FFF2-40B4-BE49-F238E27FC236}">
                <a16:creationId xmlns:a16="http://schemas.microsoft.com/office/drawing/2014/main" id="{2529BFA4-A2A1-49C2-818E-16C719AAB60D}"/>
              </a:ext>
            </a:extLst>
          </p:cNvPr>
          <p:cNvSpPr>
            <a:spLocks noGrp="1"/>
          </p:cNvSpPr>
          <p:nvPr>
            <p:ph type="title"/>
          </p:nvPr>
        </p:nvSpPr>
        <p:spPr>
          <a:xfrm>
            <a:off x="334963" y="1199647"/>
            <a:ext cx="11486517" cy="489304"/>
          </a:xfrm>
        </p:spPr>
        <p:txBody>
          <a:bodyPr/>
          <a:lstStyle/>
          <a:p>
            <a:r>
              <a:rPr lang="sv-SE" dirty="0"/>
              <a:t>Ansökan E2B2 (april 2019) eller SBUF</a:t>
            </a:r>
          </a:p>
        </p:txBody>
      </p:sp>
      <p:sp>
        <p:nvSpPr>
          <p:cNvPr id="4" name="Platshållare för datum 3">
            <a:extLst>
              <a:ext uri="{FF2B5EF4-FFF2-40B4-BE49-F238E27FC236}">
                <a16:creationId xmlns:a16="http://schemas.microsoft.com/office/drawing/2014/main" id="{E7B995B2-1DE8-4678-95D2-4AA4AB902C44}"/>
              </a:ext>
            </a:extLst>
          </p:cNvPr>
          <p:cNvSpPr>
            <a:spLocks noGrp="1"/>
          </p:cNvSpPr>
          <p:nvPr>
            <p:ph type="dt" sz="half" idx="14"/>
          </p:nvPr>
        </p:nvSpPr>
        <p:spPr/>
        <p:txBody>
          <a:bodyPr/>
          <a:lstStyle/>
          <a:p>
            <a:r>
              <a:rPr lang="sv-SE" dirty="0"/>
              <a:t>2018-03-21</a:t>
            </a:r>
          </a:p>
        </p:txBody>
      </p:sp>
      <p:sp>
        <p:nvSpPr>
          <p:cNvPr id="5" name="Platshållare för sidfot 4">
            <a:extLst>
              <a:ext uri="{FF2B5EF4-FFF2-40B4-BE49-F238E27FC236}">
                <a16:creationId xmlns:a16="http://schemas.microsoft.com/office/drawing/2014/main" id="{500EFFAC-A3DF-4262-8970-EA11E456A6CA}"/>
              </a:ext>
            </a:extLst>
          </p:cNvPr>
          <p:cNvSpPr>
            <a:spLocks noGrp="1"/>
          </p:cNvSpPr>
          <p:nvPr>
            <p:ph type="ftr" sz="quarter" idx="15"/>
          </p:nvPr>
        </p:nvSpPr>
        <p:spPr/>
        <p:txBody>
          <a:bodyPr/>
          <a:lstStyle/>
          <a:p>
            <a:r>
              <a:rPr lang="sv-SE" dirty="0"/>
              <a:t>BeBo Medlemsmöte</a:t>
            </a:r>
          </a:p>
        </p:txBody>
      </p:sp>
    </p:spTree>
    <p:extLst>
      <p:ext uri="{BB962C8B-B14F-4D97-AF65-F5344CB8AC3E}">
        <p14:creationId xmlns:p14="http://schemas.microsoft.com/office/powerpoint/2010/main" val="771700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22626129-A67A-4784-BFB7-3322AD385702}"/>
              </a:ext>
            </a:extLst>
          </p:cNvPr>
          <p:cNvSpPr>
            <a:spLocks noGrp="1"/>
          </p:cNvSpPr>
          <p:nvPr>
            <p:ph sz="quarter" idx="13"/>
          </p:nvPr>
        </p:nvSpPr>
        <p:spPr>
          <a:xfrm>
            <a:off x="334964" y="2256080"/>
            <a:ext cx="11485564" cy="3744913"/>
          </a:xfrm>
        </p:spPr>
        <p:txBody>
          <a:bodyPr>
            <a:normAutofit fontScale="92500"/>
          </a:bodyPr>
          <a:lstStyle/>
          <a:p>
            <a:pPr marL="457200" indent="-457200">
              <a:buFont typeface="+mj-lt"/>
              <a:buAutoNum type="arabicPeriod"/>
            </a:pPr>
            <a:r>
              <a:rPr lang="sv-SE" dirty="0"/>
              <a:t>Förankra och diskutera resultatet av förstudien Tillgodoräkna solel i BBR 25  inom branschen</a:t>
            </a:r>
          </a:p>
          <a:p>
            <a:pPr marL="457200" indent="-457200">
              <a:buFont typeface="+mj-lt"/>
              <a:buAutoNum type="arabicPeriod"/>
            </a:pPr>
            <a:endParaRPr lang="sv-SE" dirty="0"/>
          </a:p>
          <a:p>
            <a:pPr marL="457200" indent="-457200">
              <a:buFont typeface="+mj-lt"/>
              <a:buAutoNum type="arabicPeriod"/>
            </a:pPr>
            <a:r>
              <a:rPr lang="sv-SE" dirty="0"/>
              <a:t>Identifiera och upprätta projektgrupp</a:t>
            </a:r>
          </a:p>
          <a:p>
            <a:pPr marL="457200" indent="-457200">
              <a:buFont typeface="+mj-lt"/>
              <a:buAutoNum type="arabicPeriod"/>
            </a:pPr>
            <a:endParaRPr lang="sv-SE" dirty="0"/>
          </a:p>
          <a:p>
            <a:pPr marL="457200" indent="-457200">
              <a:buFont typeface="+mj-lt"/>
              <a:buAutoNum type="arabicPeriod"/>
            </a:pPr>
            <a:r>
              <a:rPr lang="sv-SE" dirty="0"/>
              <a:t>Ta fram förslag på genomförandet av projekt </a:t>
            </a:r>
            <a:r>
              <a:rPr lang="sv-SE" u="sng" dirty="0"/>
              <a:t>som medel ansöks för hos E2B2</a:t>
            </a:r>
          </a:p>
          <a:p>
            <a:r>
              <a:rPr lang="sv-SE" dirty="0"/>
              <a:t>Nyckeltal för tillgodoräknad solel, - rekommendationer och förtydliganden gällande tillgodoräknandet av solel i BBR, - spridning och utbildning i branschen</a:t>
            </a:r>
          </a:p>
          <a:p>
            <a:pPr lvl="0"/>
            <a:endParaRPr lang="sv-SE" dirty="0"/>
          </a:p>
          <a:p>
            <a:endParaRPr lang="sv-SE" dirty="0"/>
          </a:p>
          <a:p>
            <a:pPr marL="0" indent="0">
              <a:buNone/>
            </a:pPr>
            <a:endParaRPr lang="sv-SE" dirty="0"/>
          </a:p>
          <a:p>
            <a:endParaRPr lang="sv-SE" dirty="0"/>
          </a:p>
          <a:p>
            <a:endParaRPr lang="sv-SE" dirty="0"/>
          </a:p>
          <a:p>
            <a:endParaRPr lang="sv-SE" dirty="0"/>
          </a:p>
        </p:txBody>
      </p:sp>
      <p:sp>
        <p:nvSpPr>
          <p:cNvPr id="4" name="Rubrik 3">
            <a:extLst>
              <a:ext uri="{FF2B5EF4-FFF2-40B4-BE49-F238E27FC236}">
                <a16:creationId xmlns:a16="http://schemas.microsoft.com/office/drawing/2014/main" id="{F991C7EA-C250-4D25-9CE1-CFA75D9848A7}"/>
              </a:ext>
            </a:extLst>
          </p:cNvPr>
          <p:cNvSpPr>
            <a:spLocks noGrp="1"/>
          </p:cNvSpPr>
          <p:nvPr>
            <p:ph type="title"/>
          </p:nvPr>
        </p:nvSpPr>
        <p:spPr>
          <a:xfrm>
            <a:off x="334964" y="1199647"/>
            <a:ext cx="10605564" cy="930367"/>
          </a:xfrm>
        </p:spPr>
        <p:txBody>
          <a:bodyPr/>
          <a:lstStyle/>
          <a:p>
            <a:pPr algn="ctr"/>
            <a:r>
              <a:rPr lang="sv-SE" dirty="0"/>
              <a:t>Mål och syfte</a:t>
            </a:r>
          </a:p>
        </p:txBody>
      </p:sp>
      <p:sp>
        <p:nvSpPr>
          <p:cNvPr id="13" name="Rektangel 12">
            <a:extLst>
              <a:ext uri="{FF2B5EF4-FFF2-40B4-BE49-F238E27FC236}">
                <a16:creationId xmlns:a16="http://schemas.microsoft.com/office/drawing/2014/main" id="{07EAE744-F718-4820-A376-714C7D0B8CA0}"/>
              </a:ext>
            </a:extLst>
          </p:cNvPr>
          <p:cNvSpPr/>
          <p:nvPr/>
        </p:nvSpPr>
        <p:spPr>
          <a:xfrm>
            <a:off x="415104" y="6551423"/>
            <a:ext cx="1290738" cy="369332"/>
          </a:xfrm>
          <a:prstGeom prst="rect">
            <a:avLst/>
          </a:prstGeom>
        </p:spPr>
        <p:txBody>
          <a:bodyPr wrap="none">
            <a:spAutoFit/>
          </a:bodyPr>
          <a:lstStyle/>
          <a:p>
            <a:r>
              <a:rPr lang="sv-SE" dirty="0"/>
              <a:t>2018-12-11</a:t>
            </a:r>
          </a:p>
        </p:txBody>
      </p:sp>
      <p:sp>
        <p:nvSpPr>
          <p:cNvPr id="14" name="Rektangel 13">
            <a:extLst>
              <a:ext uri="{FF2B5EF4-FFF2-40B4-BE49-F238E27FC236}">
                <a16:creationId xmlns:a16="http://schemas.microsoft.com/office/drawing/2014/main" id="{5A9A1FF4-0210-41D1-B20D-9FC26272CACF}"/>
              </a:ext>
            </a:extLst>
          </p:cNvPr>
          <p:cNvSpPr/>
          <p:nvPr/>
        </p:nvSpPr>
        <p:spPr>
          <a:xfrm>
            <a:off x="4576494" y="6498880"/>
            <a:ext cx="3967753" cy="369332"/>
          </a:xfrm>
          <a:prstGeom prst="rect">
            <a:avLst/>
          </a:prstGeom>
        </p:spPr>
        <p:txBody>
          <a:bodyPr wrap="none">
            <a:spAutoFit/>
          </a:bodyPr>
          <a:lstStyle/>
          <a:p>
            <a:r>
              <a:rPr lang="sv-SE" dirty="0"/>
              <a:t>Seminarium Aktuellt om solel - BeBo</a:t>
            </a:r>
          </a:p>
        </p:txBody>
      </p:sp>
    </p:spTree>
    <p:extLst>
      <p:ext uri="{BB962C8B-B14F-4D97-AF65-F5344CB8AC3E}">
        <p14:creationId xmlns:p14="http://schemas.microsoft.com/office/powerpoint/2010/main" val="113431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81E555D2-B357-4230-941F-0B160B0BC391}"/>
              </a:ext>
            </a:extLst>
          </p:cNvPr>
          <p:cNvSpPr>
            <a:spLocks noGrp="1"/>
          </p:cNvSpPr>
          <p:nvPr>
            <p:ph type="title"/>
          </p:nvPr>
        </p:nvSpPr>
        <p:spPr>
          <a:xfrm>
            <a:off x="334963" y="1199647"/>
            <a:ext cx="11486517" cy="984155"/>
          </a:xfrm>
        </p:spPr>
        <p:txBody>
          <a:bodyPr/>
          <a:lstStyle/>
          <a:p>
            <a:pPr algn="ctr"/>
            <a:r>
              <a:rPr lang="sv-SE" dirty="0"/>
              <a:t> Intresserade företag och organisationer  </a:t>
            </a:r>
            <a:br>
              <a:rPr lang="sv-SE" dirty="0"/>
            </a:br>
            <a:endParaRPr lang="sv-SE" dirty="0"/>
          </a:p>
        </p:txBody>
      </p:sp>
      <p:sp>
        <p:nvSpPr>
          <p:cNvPr id="9" name="Platshållare för innehåll 8">
            <a:extLst>
              <a:ext uri="{FF2B5EF4-FFF2-40B4-BE49-F238E27FC236}">
                <a16:creationId xmlns:a16="http://schemas.microsoft.com/office/drawing/2014/main" id="{22626129-A67A-4784-BFB7-3322AD385702}"/>
              </a:ext>
            </a:extLst>
          </p:cNvPr>
          <p:cNvSpPr>
            <a:spLocks noGrp="1"/>
          </p:cNvSpPr>
          <p:nvPr>
            <p:ph sz="half" idx="1"/>
          </p:nvPr>
        </p:nvSpPr>
        <p:spPr>
          <a:xfrm>
            <a:off x="451571" y="2584691"/>
            <a:ext cx="5071296" cy="3222590"/>
          </a:xfrm>
        </p:spPr>
        <p:txBody>
          <a:bodyPr>
            <a:normAutofit lnSpcReduction="10000"/>
          </a:bodyPr>
          <a:lstStyle/>
          <a:p>
            <a:r>
              <a:rPr lang="sv-SE" dirty="0"/>
              <a:t>Boverket, Lin Liljefors</a:t>
            </a:r>
          </a:p>
          <a:p>
            <a:r>
              <a:rPr lang="sv-SE" dirty="0"/>
              <a:t>Lågan/CIT, Åsa Wahlström</a:t>
            </a:r>
          </a:p>
          <a:p>
            <a:r>
              <a:rPr lang="sv-SE" dirty="0"/>
              <a:t>Sveby/Projektengagemang, Per Levin</a:t>
            </a:r>
          </a:p>
          <a:p>
            <a:r>
              <a:rPr lang="sv-SE" dirty="0"/>
              <a:t>Sveriges Byggindustrier, Birgitta Govén</a:t>
            </a:r>
          </a:p>
          <a:p>
            <a:r>
              <a:rPr lang="sv-SE" dirty="0"/>
              <a:t>TMF, Anders Rosenkilde/Rise, Svein Ruud</a:t>
            </a:r>
          </a:p>
          <a:p>
            <a:endParaRPr lang="sv-SE" dirty="0"/>
          </a:p>
          <a:p>
            <a:endParaRPr lang="sv-SE" dirty="0"/>
          </a:p>
          <a:p>
            <a:endParaRPr lang="sv-SE" dirty="0"/>
          </a:p>
        </p:txBody>
      </p:sp>
      <p:sp>
        <p:nvSpPr>
          <p:cNvPr id="10" name="Platshållare för innehåll 9">
            <a:extLst>
              <a:ext uri="{FF2B5EF4-FFF2-40B4-BE49-F238E27FC236}">
                <a16:creationId xmlns:a16="http://schemas.microsoft.com/office/drawing/2014/main" id="{18208B20-E912-4341-B34C-00F08876C621}"/>
              </a:ext>
            </a:extLst>
          </p:cNvPr>
          <p:cNvSpPr>
            <a:spLocks noGrp="1"/>
          </p:cNvSpPr>
          <p:nvPr>
            <p:ph sz="half" idx="2"/>
          </p:nvPr>
        </p:nvSpPr>
        <p:spPr>
          <a:xfrm>
            <a:off x="5639475" y="2495647"/>
            <a:ext cx="6032571" cy="3400678"/>
          </a:xfrm>
        </p:spPr>
        <p:txBody>
          <a:bodyPr>
            <a:normAutofit lnSpcReduction="10000"/>
          </a:bodyPr>
          <a:lstStyle/>
          <a:p>
            <a:r>
              <a:rPr lang="en-US" dirty="0"/>
              <a:t>Dekreon, Therese Johansson</a:t>
            </a:r>
          </a:p>
          <a:p>
            <a:r>
              <a:rPr lang="en-US" dirty="0"/>
              <a:t>Energianalys, Gunnar Lennermo</a:t>
            </a:r>
          </a:p>
          <a:p>
            <a:r>
              <a:rPr lang="en-US" dirty="0"/>
              <a:t>Projektengagemang, Per Kempe</a:t>
            </a:r>
          </a:p>
          <a:p>
            <a:r>
              <a:rPr lang="sv-SE" dirty="0"/>
              <a:t>Skanska Sverige AB, Teknik-energigruppen, Franchesca Salcedo</a:t>
            </a:r>
          </a:p>
          <a:p>
            <a:r>
              <a:rPr lang="sv-SE" dirty="0"/>
              <a:t>Stockholmshem, Mona Norbäck</a:t>
            </a:r>
          </a:p>
          <a:p>
            <a:r>
              <a:rPr lang="sv-SE" dirty="0"/>
              <a:t>Svenska Bostäder, Pia Hedenskog</a:t>
            </a:r>
          </a:p>
          <a:p>
            <a:r>
              <a:rPr lang="en-US" dirty="0"/>
              <a:t>WSP, Minoo Blomgren</a:t>
            </a:r>
            <a:endParaRPr lang="sv-SE" dirty="0"/>
          </a:p>
          <a:p>
            <a:endParaRPr lang="sv-SE" dirty="0"/>
          </a:p>
        </p:txBody>
      </p:sp>
      <p:sp>
        <p:nvSpPr>
          <p:cNvPr id="13" name="Rektangel 12">
            <a:extLst>
              <a:ext uri="{FF2B5EF4-FFF2-40B4-BE49-F238E27FC236}">
                <a16:creationId xmlns:a16="http://schemas.microsoft.com/office/drawing/2014/main" id="{07EAE744-F718-4820-A376-714C7D0B8CA0}"/>
              </a:ext>
            </a:extLst>
          </p:cNvPr>
          <p:cNvSpPr/>
          <p:nvPr/>
        </p:nvSpPr>
        <p:spPr>
          <a:xfrm>
            <a:off x="415104" y="6551423"/>
            <a:ext cx="1290738" cy="369332"/>
          </a:xfrm>
          <a:prstGeom prst="rect">
            <a:avLst/>
          </a:prstGeom>
        </p:spPr>
        <p:txBody>
          <a:bodyPr wrap="none">
            <a:spAutoFit/>
          </a:bodyPr>
          <a:lstStyle/>
          <a:p>
            <a:r>
              <a:rPr lang="sv-SE" dirty="0"/>
              <a:t>2018-12-11</a:t>
            </a:r>
          </a:p>
        </p:txBody>
      </p:sp>
      <p:sp>
        <p:nvSpPr>
          <p:cNvPr id="14" name="Rektangel 13">
            <a:extLst>
              <a:ext uri="{FF2B5EF4-FFF2-40B4-BE49-F238E27FC236}">
                <a16:creationId xmlns:a16="http://schemas.microsoft.com/office/drawing/2014/main" id="{5A9A1FF4-0210-41D1-B20D-9FC26272CACF}"/>
              </a:ext>
            </a:extLst>
          </p:cNvPr>
          <p:cNvSpPr/>
          <p:nvPr/>
        </p:nvSpPr>
        <p:spPr>
          <a:xfrm>
            <a:off x="4576494" y="6498880"/>
            <a:ext cx="3967753" cy="369332"/>
          </a:xfrm>
          <a:prstGeom prst="rect">
            <a:avLst/>
          </a:prstGeom>
        </p:spPr>
        <p:txBody>
          <a:bodyPr wrap="none">
            <a:spAutoFit/>
          </a:bodyPr>
          <a:lstStyle/>
          <a:p>
            <a:r>
              <a:rPr lang="sv-SE" dirty="0"/>
              <a:t>Seminarium Aktuellt om solel - BeBo</a:t>
            </a:r>
          </a:p>
        </p:txBody>
      </p:sp>
    </p:spTree>
    <p:extLst>
      <p:ext uri="{BB962C8B-B14F-4D97-AF65-F5344CB8AC3E}">
        <p14:creationId xmlns:p14="http://schemas.microsoft.com/office/powerpoint/2010/main" val="151449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22626129-A67A-4784-BFB7-3322AD385702}"/>
              </a:ext>
            </a:extLst>
          </p:cNvPr>
          <p:cNvSpPr>
            <a:spLocks noGrp="1"/>
          </p:cNvSpPr>
          <p:nvPr>
            <p:ph sz="quarter" idx="13"/>
          </p:nvPr>
        </p:nvSpPr>
        <p:spPr>
          <a:xfrm>
            <a:off x="415104" y="2148503"/>
            <a:ext cx="11485564" cy="4166236"/>
          </a:xfrm>
        </p:spPr>
        <p:txBody>
          <a:bodyPr>
            <a:normAutofit fontScale="92500" lnSpcReduction="10000"/>
          </a:bodyPr>
          <a:lstStyle/>
          <a:p>
            <a:r>
              <a:rPr lang="sv-SE" dirty="0"/>
              <a:t>Tillgodose krav på verifiering av solel vid miljöcertifiering samt när kommuner ställer högre energikrav än BBR</a:t>
            </a:r>
          </a:p>
          <a:p>
            <a:pPr marL="0" indent="0">
              <a:buNone/>
            </a:pPr>
            <a:r>
              <a:rPr lang="sv-SE" dirty="0"/>
              <a:t> </a:t>
            </a:r>
          </a:p>
          <a:p>
            <a:r>
              <a:rPr lang="sv-SE" dirty="0"/>
              <a:t>Tydliggöra tillgodoräknande av egenanvändning/solel för fastighetsel i bostadshus och lokalbyggnader med gemensamhetsabonnemang</a:t>
            </a:r>
          </a:p>
          <a:p>
            <a:pPr marL="0" indent="0">
              <a:buNone/>
            </a:pPr>
            <a:endParaRPr lang="sv-SE" dirty="0"/>
          </a:p>
          <a:p>
            <a:r>
              <a:rPr lang="sv-SE" dirty="0"/>
              <a:t>Nyckeltal och vägledning för optimal dimensionering av solelanläggningar som tar hänsyn till investeringens lönsamhet</a:t>
            </a:r>
          </a:p>
          <a:p>
            <a:endParaRPr lang="sv-SE" dirty="0"/>
          </a:p>
          <a:p>
            <a:r>
              <a:rPr lang="sv-SE" dirty="0"/>
              <a:t>Anvisningar för beräkning av solel som lämnas till konsulter som anlitas för solelberäkningar</a:t>
            </a:r>
          </a:p>
          <a:p>
            <a:endParaRPr lang="sv-SE" dirty="0"/>
          </a:p>
          <a:p>
            <a:endParaRPr lang="sv-SE" dirty="0"/>
          </a:p>
          <a:p>
            <a:pPr marL="0" indent="0">
              <a:buNone/>
            </a:pPr>
            <a:endParaRPr lang="sv-SE" dirty="0"/>
          </a:p>
          <a:p>
            <a:pPr marL="0" indent="0">
              <a:buNone/>
            </a:pPr>
            <a:endParaRPr lang="sv-SE" dirty="0"/>
          </a:p>
          <a:p>
            <a:endParaRPr lang="sv-SE" dirty="0"/>
          </a:p>
          <a:p>
            <a:endParaRPr lang="sv-SE" dirty="0"/>
          </a:p>
          <a:p>
            <a:endParaRPr lang="sv-SE" dirty="0"/>
          </a:p>
        </p:txBody>
      </p:sp>
      <p:sp>
        <p:nvSpPr>
          <p:cNvPr id="6" name="Rubrik 5">
            <a:extLst>
              <a:ext uri="{FF2B5EF4-FFF2-40B4-BE49-F238E27FC236}">
                <a16:creationId xmlns:a16="http://schemas.microsoft.com/office/drawing/2014/main" id="{81E555D2-B357-4230-941F-0B160B0BC391}"/>
              </a:ext>
            </a:extLst>
          </p:cNvPr>
          <p:cNvSpPr>
            <a:spLocks noGrp="1"/>
          </p:cNvSpPr>
          <p:nvPr>
            <p:ph type="title"/>
          </p:nvPr>
        </p:nvSpPr>
        <p:spPr>
          <a:xfrm>
            <a:off x="334963" y="1199647"/>
            <a:ext cx="11486517" cy="712172"/>
          </a:xfrm>
        </p:spPr>
        <p:txBody>
          <a:bodyPr/>
          <a:lstStyle/>
          <a:p>
            <a:pPr algn="ctr"/>
            <a:r>
              <a:rPr lang="sv-SE" dirty="0"/>
              <a:t>Behov hos intresserade aktörer</a:t>
            </a:r>
          </a:p>
        </p:txBody>
      </p:sp>
      <p:sp>
        <p:nvSpPr>
          <p:cNvPr id="13" name="Rektangel 12">
            <a:extLst>
              <a:ext uri="{FF2B5EF4-FFF2-40B4-BE49-F238E27FC236}">
                <a16:creationId xmlns:a16="http://schemas.microsoft.com/office/drawing/2014/main" id="{07EAE744-F718-4820-A376-714C7D0B8CA0}"/>
              </a:ext>
            </a:extLst>
          </p:cNvPr>
          <p:cNvSpPr/>
          <p:nvPr/>
        </p:nvSpPr>
        <p:spPr>
          <a:xfrm>
            <a:off x="415104" y="6551423"/>
            <a:ext cx="1290738" cy="369332"/>
          </a:xfrm>
          <a:prstGeom prst="rect">
            <a:avLst/>
          </a:prstGeom>
        </p:spPr>
        <p:txBody>
          <a:bodyPr wrap="none">
            <a:spAutoFit/>
          </a:bodyPr>
          <a:lstStyle/>
          <a:p>
            <a:r>
              <a:rPr lang="sv-SE" dirty="0"/>
              <a:t>2018-12-11</a:t>
            </a:r>
          </a:p>
        </p:txBody>
      </p:sp>
      <p:sp>
        <p:nvSpPr>
          <p:cNvPr id="14" name="Rektangel 13">
            <a:extLst>
              <a:ext uri="{FF2B5EF4-FFF2-40B4-BE49-F238E27FC236}">
                <a16:creationId xmlns:a16="http://schemas.microsoft.com/office/drawing/2014/main" id="{5A9A1FF4-0210-41D1-B20D-9FC26272CACF}"/>
              </a:ext>
            </a:extLst>
          </p:cNvPr>
          <p:cNvSpPr/>
          <p:nvPr/>
        </p:nvSpPr>
        <p:spPr>
          <a:xfrm>
            <a:off x="4576494" y="6498880"/>
            <a:ext cx="3967753" cy="369332"/>
          </a:xfrm>
          <a:prstGeom prst="rect">
            <a:avLst/>
          </a:prstGeom>
        </p:spPr>
        <p:txBody>
          <a:bodyPr wrap="none">
            <a:spAutoFit/>
          </a:bodyPr>
          <a:lstStyle/>
          <a:p>
            <a:r>
              <a:rPr lang="sv-SE" dirty="0"/>
              <a:t>Seminarium Aktuellt om solel - BeBo</a:t>
            </a:r>
          </a:p>
        </p:txBody>
      </p:sp>
    </p:spTree>
    <p:extLst>
      <p:ext uri="{BB962C8B-B14F-4D97-AF65-F5344CB8AC3E}">
        <p14:creationId xmlns:p14="http://schemas.microsoft.com/office/powerpoint/2010/main" val="288378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22626129-A67A-4784-BFB7-3322AD385702}"/>
              </a:ext>
            </a:extLst>
          </p:cNvPr>
          <p:cNvSpPr>
            <a:spLocks noGrp="1"/>
          </p:cNvSpPr>
          <p:nvPr>
            <p:ph sz="quarter" idx="13"/>
          </p:nvPr>
        </p:nvSpPr>
        <p:spPr>
          <a:xfrm>
            <a:off x="334963" y="2245322"/>
            <a:ext cx="11485564" cy="3744913"/>
          </a:xfrm>
        </p:spPr>
        <p:txBody>
          <a:bodyPr/>
          <a:lstStyle/>
          <a:p>
            <a:r>
              <a:rPr lang="sv-SE" dirty="0"/>
              <a:t>Personer som genomför energi- och solberäkningar</a:t>
            </a:r>
          </a:p>
          <a:p>
            <a:r>
              <a:rPr lang="sv-SE" dirty="0"/>
              <a:t>Beställare</a:t>
            </a:r>
          </a:p>
          <a:p>
            <a:r>
              <a:rPr lang="sv-SE" dirty="0"/>
              <a:t>Entreprenörer</a:t>
            </a:r>
          </a:p>
          <a:p>
            <a:r>
              <a:rPr lang="sv-SE" dirty="0"/>
              <a:t>Installatörer</a:t>
            </a:r>
          </a:p>
          <a:p>
            <a:pPr marL="0" indent="0">
              <a:buNone/>
            </a:pPr>
            <a:endParaRPr lang="sv-SE" dirty="0"/>
          </a:p>
          <a:p>
            <a:r>
              <a:rPr lang="sv-SE" i="1" dirty="0"/>
              <a:t>Boverket</a:t>
            </a:r>
          </a:p>
          <a:p>
            <a:r>
              <a:rPr lang="sv-SE" i="1" dirty="0"/>
              <a:t>Energimyndigheten </a:t>
            </a:r>
          </a:p>
          <a:p>
            <a:pPr marL="0" indent="0">
              <a:buNone/>
            </a:pPr>
            <a:endParaRPr lang="sv-SE" dirty="0"/>
          </a:p>
          <a:p>
            <a:pPr marL="0" indent="0">
              <a:buNone/>
            </a:pPr>
            <a:endParaRPr lang="sv-SE" dirty="0"/>
          </a:p>
          <a:p>
            <a:endParaRPr lang="sv-SE" dirty="0"/>
          </a:p>
          <a:p>
            <a:endParaRPr lang="sv-SE" dirty="0"/>
          </a:p>
        </p:txBody>
      </p:sp>
      <p:sp>
        <p:nvSpPr>
          <p:cNvPr id="6" name="Rubrik 5">
            <a:extLst>
              <a:ext uri="{FF2B5EF4-FFF2-40B4-BE49-F238E27FC236}">
                <a16:creationId xmlns:a16="http://schemas.microsoft.com/office/drawing/2014/main" id="{81E555D2-B357-4230-941F-0B160B0BC391}"/>
              </a:ext>
            </a:extLst>
          </p:cNvPr>
          <p:cNvSpPr>
            <a:spLocks noGrp="1"/>
          </p:cNvSpPr>
          <p:nvPr>
            <p:ph type="title"/>
          </p:nvPr>
        </p:nvSpPr>
        <p:spPr/>
        <p:txBody>
          <a:bodyPr/>
          <a:lstStyle/>
          <a:p>
            <a:pPr algn="ctr"/>
            <a:r>
              <a:rPr lang="sv-SE" dirty="0"/>
              <a:t> Målgrupper</a:t>
            </a:r>
          </a:p>
        </p:txBody>
      </p:sp>
      <p:sp>
        <p:nvSpPr>
          <p:cNvPr id="13" name="Rektangel 12">
            <a:extLst>
              <a:ext uri="{FF2B5EF4-FFF2-40B4-BE49-F238E27FC236}">
                <a16:creationId xmlns:a16="http://schemas.microsoft.com/office/drawing/2014/main" id="{07EAE744-F718-4820-A376-714C7D0B8CA0}"/>
              </a:ext>
            </a:extLst>
          </p:cNvPr>
          <p:cNvSpPr/>
          <p:nvPr/>
        </p:nvSpPr>
        <p:spPr>
          <a:xfrm>
            <a:off x="415104" y="6551423"/>
            <a:ext cx="1290738" cy="369332"/>
          </a:xfrm>
          <a:prstGeom prst="rect">
            <a:avLst/>
          </a:prstGeom>
        </p:spPr>
        <p:txBody>
          <a:bodyPr wrap="none">
            <a:spAutoFit/>
          </a:bodyPr>
          <a:lstStyle/>
          <a:p>
            <a:r>
              <a:rPr lang="sv-SE" dirty="0"/>
              <a:t>2018-12-11</a:t>
            </a:r>
          </a:p>
        </p:txBody>
      </p:sp>
      <p:sp>
        <p:nvSpPr>
          <p:cNvPr id="14" name="Rektangel 13">
            <a:extLst>
              <a:ext uri="{FF2B5EF4-FFF2-40B4-BE49-F238E27FC236}">
                <a16:creationId xmlns:a16="http://schemas.microsoft.com/office/drawing/2014/main" id="{5A9A1FF4-0210-41D1-B20D-9FC26272CACF}"/>
              </a:ext>
            </a:extLst>
          </p:cNvPr>
          <p:cNvSpPr/>
          <p:nvPr/>
        </p:nvSpPr>
        <p:spPr>
          <a:xfrm>
            <a:off x="4576494" y="6498880"/>
            <a:ext cx="3967753" cy="369332"/>
          </a:xfrm>
          <a:prstGeom prst="rect">
            <a:avLst/>
          </a:prstGeom>
        </p:spPr>
        <p:txBody>
          <a:bodyPr wrap="none">
            <a:spAutoFit/>
          </a:bodyPr>
          <a:lstStyle/>
          <a:p>
            <a:r>
              <a:rPr lang="sv-SE" dirty="0"/>
              <a:t>Seminarium Aktuellt om solel - BeBo</a:t>
            </a:r>
          </a:p>
        </p:txBody>
      </p:sp>
    </p:spTree>
    <p:extLst>
      <p:ext uri="{BB962C8B-B14F-4D97-AF65-F5344CB8AC3E}">
        <p14:creationId xmlns:p14="http://schemas.microsoft.com/office/powerpoint/2010/main" val="29337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22626129-A67A-4784-BFB7-3322AD385702}"/>
              </a:ext>
            </a:extLst>
          </p:cNvPr>
          <p:cNvSpPr>
            <a:spLocks noGrp="1"/>
          </p:cNvSpPr>
          <p:nvPr>
            <p:ph sz="quarter" idx="13"/>
          </p:nvPr>
        </p:nvSpPr>
        <p:spPr>
          <a:xfrm>
            <a:off x="334963" y="2495647"/>
            <a:ext cx="11485564" cy="3408399"/>
          </a:xfrm>
        </p:spPr>
        <p:txBody>
          <a:bodyPr>
            <a:normAutofit/>
          </a:bodyPr>
          <a:lstStyle/>
          <a:p>
            <a:pPr marL="0" indent="0">
              <a:buNone/>
            </a:pPr>
            <a:r>
              <a:rPr lang="sv-SE" dirty="0"/>
              <a:t>Beräkningar utförs för </a:t>
            </a:r>
          </a:p>
          <a:p>
            <a:r>
              <a:rPr lang="sv-SE" dirty="0"/>
              <a:t>Olika lutningar och orientering av solceller för ett antal typbyggnader och geografiska orter</a:t>
            </a:r>
          </a:p>
          <a:p>
            <a:pPr marL="0" indent="0">
              <a:buNone/>
            </a:pPr>
            <a:endParaRPr lang="sv-SE" dirty="0"/>
          </a:p>
          <a:p>
            <a:r>
              <a:rPr lang="sv-SE" dirty="0"/>
              <a:t>Resultatet av producerad solel jämförs med byggnadens fastighetselbehov på timbasis för att ta fram egenanvändning av solel</a:t>
            </a:r>
          </a:p>
          <a:p>
            <a:endParaRPr lang="sv-SE" dirty="0"/>
          </a:p>
          <a:p>
            <a:pPr marL="0" indent="0">
              <a:buNone/>
            </a:pPr>
            <a:endParaRPr lang="sv-SE" dirty="0"/>
          </a:p>
          <a:p>
            <a:endParaRPr lang="sv-SE" dirty="0"/>
          </a:p>
          <a:p>
            <a:pPr marL="0" indent="0">
              <a:buNone/>
            </a:pPr>
            <a:endParaRPr lang="sv-SE" dirty="0"/>
          </a:p>
          <a:p>
            <a:pPr marL="0" indent="0">
              <a:buNone/>
            </a:pPr>
            <a:endParaRPr lang="sv-SE" dirty="0"/>
          </a:p>
          <a:p>
            <a:pPr marL="0" indent="0">
              <a:buNone/>
            </a:pPr>
            <a:endParaRPr lang="sv-SE" dirty="0"/>
          </a:p>
          <a:p>
            <a:endParaRPr lang="sv-SE" dirty="0"/>
          </a:p>
          <a:p>
            <a:endParaRPr lang="sv-SE" dirty="0"/>
          </a:p>
          <a:p>
            <a:endParaRPr lang="sv-SE" dirty="0"/>
          </a:p>
          <a:p>
            <a:endParaRPr lang="sv-SE" dirty="0"/>
          </a:p>
        </p:txBody>
      </p:sp>
      <p:sp>
        <p:nvSpPr>
          <p:cNvPr id="6" name="Rubrik 5">
            <a:extLst>
              <a:ext uri="{FF2B5EF4-FFF2-40B4-BE49-F238E27FC236}">
                <a16:creationId xmlns:a16="http://schemas.microsoft.com/office/drawing/2014/main" id="{81E555D2-B357-4230-941F-0B160B0BC391}"/>
              </a:ext>
            </a:extLst>
          </p:cNvPr>
          <p:cNvSpPr>
            <a:spLocks noGrp="1"/>
          </p:cNvSpPr>
          <p:nvPr>
            <p:ph type="title"/>
          </p:nvPr>
        </p:nvSpPr>
        <p:spPr/>
        <p:txBody>
          <a:bodyPr/>
          <a:lstStyle/>
          <a:p>
            <a:pPr algn="ctr"/>
            <a:r>
              <a:rPr lang="sv-SE" dirty="0"/>
              <a:t>Beräkning av nyckeltal för egenanvänd solel</a:t>
            </a:r>
          </a:p>
        </p:txBody>
      </p:sp>
      <p:sp>
        <p:nvSpPr>
          <p:cNvPr id="13" name="Rektangel 12">
            <a:extLst>
              <a:ext uri="{FF2B5EF4-FFF2-40B4-BE49-F238E27FC236}">
                <a16:creationId xmlns:a16="http://schemas.microsoft.com/office/drawing/2014/main" id="{07EAE744-F718-4820-A376-714C7D0B8CA0}"/>
              </a:ext>
            </a:extLst>
          </p:cNvPr>
          <p:cNvSpPr/>
          <p:nvPr/>
        </p:nvSpPr>
        <p:spPr>
          <a:xfrm>
            <a:off x="415104" y="6551423"/>
            <a:ext cx="1290738" cy="369332"/>
          </a:xfrm>
          <a:prstGeom prst="rect">
            <a:avLst/>
          </a:prstGeom>
        </p:spPr>
        <p:txBody>
          <a:bodyPr wrap="none">
            <a:spAutoFit/>
          </a:bodyPr>
          <a:lstStyle/>
          <a:p>
            <a:r>
              <a:rPr lang="sv-SE" dirty="0"/>
              <a:t>2018-12-11</a:t>
            </a:r>
          </a:p>
        </p:txBody>
      </p:sp>
      <p:sp>
        <p:nvSpPr>
          <p:cNvPr id="14" name="Rektangel 13">
            <a:extLst>
              <a:ext uri="{FF2B5EF4-FFF2-40B4-BE49-F238E27FC236}">
                <a16:creationId xmlns:a16="http://schemas.microsoft.com/office/drawing/2014/main" id="{5A9A1FF4-0210-41D1-B20D-9FC26272CACF}"/>
              </a:ext>
            </a:extLst>
          </p:cNvPr>
          <p:cNvSpPr/>
          <p:nvPr/>
        </p:nvSpPr>
        <p:spPr>
          <a:xfrm>
            <a:off x="4576494" y="6498880"/>
            <a:ext cx="3967753" cy="369332"/>
          </a:xfrm>
          <a:prstGeom prst="rect">
            <a:avLst/>
          </a:prstGeom>
        </p:spPr>
        <p:txBody>
          <a:bodyPr wrap="none">
            <a:spAutoFit/>
          </a:bodyPr>
          <a:lstStyle/>
          <a:p>
            <a:r>
              <a:rPr lang="sv-SE" dirty="0"/>
              <a:t>Seminarium Aktuellt om solel - BeBo</a:t>
            </a:r>
          </a:p>
        </p:txBody>
      </p:sp>
    </p:spTree>
    <p:extLst>
      <p:ext uri="{BB962C8B-B14F-4D97-AF65-F5344CB8AC3E}">
        <p14:creationId xmlns:p14="http://schemas.microsoft.com/office/powerpoint/2010/main" val="2347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A5E567-BE0C-4B74-B13D-AFADEE4CAC75}"/>
              </a:ext>
            </a:extLst>
          </p:cNvPr>
          <p:cNvSpPr>
            <a:spLocks noGrp="1"/>
          </p:cNvSpPr>
          <p:nvPr>
            <p:ph type="title"/>
          </p:nvPr>
        </p:nvSpPr>
        <p:spPr>
          <a:xfrm>
            <a:off x="666974" y="1199647"/>
            <a:ext cx="10628555" cy="1296000"/>
          </a:xfrm>
        </p:spPr>
        <p:txBody>
          <a:bodyPr/>
          <a:lstStyle/>
          <a:p>
            <a:r>
              <a:rPr lang="sv-SE" sz="3200" dirty="0"/>
              <a:t>Egenanvändning/A-temp och installerad effekt för olika orienteringar och lutningar av solceller</a:t>
            </a:r>
          </a:p>
        </p:txBody>
      </p:sp>
      <p:sp>
        <p:nvSpPr>
          <p:cNvPr id="3" name="Platshållare för datum 2">
            <a:extLst>
              <a:ext uri="{FF2B5EF4-FFF2-40B4-BE49-F238E27FC236}">
                <a16:creationId xmlns:a16="http://schemas.microsoft.com/office/drawing/2014/main" id="{86B3896C-4383-46B3-BE68-AD1C7E8FBEE4}"/>
              </a:ext>
            </a:extLst>
          </p:cNvPr>
          <p:cNvSpPr>
            <a:spLocks noGrp="1"/>
          </p:cNvSpPr>
          <p:nvPr>
            <p:ph type="dt" sz="half" idx="10"/>
          </p:nvPr>
        </p:nvSpPr>
        <p:spPr/>
        <p:txBody>
          <a:bodyPr/>
          <a:lstStyle/>
          <a:p>
            <a:r>
              <a:rPr lang="sv-SE" dirty="0"/>
              <a:t>2018- 12-11</a:t>
            </a:r>
          </a:p>
        </p:txBody>
      </p:sp>
      <p:sp>
        <p:nvSpPr>
          <p:cNvPr id="4" name="Platshållare för sidfot 3">
            <a:extLst>
              <a:ext uri="{FF2B5EF4-FFF2-40B4-BE49-F238E27FC236}">
                <a16:creationId xmlns:a16="http://schemas.microsoft.com/office/drawing/2014/main" id="{4C2183CD-632A-4CEA-8A76-FE255A3A5F8B}"/>
              </a:ext>
            </a:extLst>
          </p:cNvPr>
          <p:cNvSpPr>
            <a:spLocks noGrp="1"/>
          </p:cNvSpPr>
          <p:nvPr>
            <p:ph type="ftr" sz="quarter" idx="11"/>
          </p:nvPr>
        </p:nvSpPr>
        <p:spPr/>
        <p:txBody>
          <a:bodyPr/>
          <a:lstStyle/>
          <a:p>
            <a:r>
              <a:rPr lang="sv-SE"/>
              <a:t>Seminarium Aktuellt om solel - BeBo</a:t>
            </a:r>
            <a:endParaRPr lang="sv-SE" dirty="0"/>
          </a:p>
        </p:txBody>
      </p:sp>
      <p:graphicFrame>
        <p:nvGraphicFramePr>
          <p:cNvPr id="5" name="Chart 1">
            <a:extLst>
              <a:ext uri="{FF2B5EF4-FFF2-40B4-BE49-F238E27FC236}">
                <a16:creationId xmlns:a16="http://schemas.microsoft.com/office/drawing/2014/main" id="{FAAF55AC-9D57-4F0B-A9FB-B0DC6919C4EC}"/>
              </a:ext>
            </a:extLst>
          </p:cNvPr>
          <p:cNvGraphicFramePr/>
          <p:nvPr>
            <p:extLst>
              <p:ext uri="{D42A27DB-BD31-4B8C-83A1-F6EECF244321}">
                <p14:modId xmlns:p14="http://schemas.microsoft.com/office/powerpoint/2010/main" val="1550431122"/>
              </p:ext>
            </p:extLst>
          </p:nvPr>
        </p:nvGraphicFramePr>
        <p:xfrm>
          <a:off x="2201881" y="2406378"/>
          <a:ext cx="6511814" cy="42711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0013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E78339-C55C-4988-9A44-3ABCDE86DF24}"/>
              </a:ext>
            </a:extLst>
          </p:cNvPr>
          <p:cNvSpPr>
            <a:spLocks noGrp="1"/>
          </p:cNvSpPr>
          <p:nvPr>
            <p:ph type="title"/>
          </p:nvPr>
        </p:nvSpPr>
        <p:spPr>
          <a:xfrm>
            <a:off x="334963" y="1199647"/>
            <a:ext cx="11486517" cy="994914"/>
          </a:xfrm>
        </p:spPr>
        <p:txBody>
          <a:bodyPr/>
          <a:lstStyle/>
          <a:p>
            <a:r>
              <a:rPr lang="sv-SE" sz="2800" dirty="0"/>
              <a:t>Procentuell grad av egenanvändning för installerad eleffekt vid olika orienteringar, lutningar och fastighetselbehov</a:t>
            </a:r>
          </a:p>
        </p:txBody>
      </p:sp>
      <p:sp>
        <p:nvSpPr>
          <p:cNvPr id="3" name="Platshållare för datum 2">
            <a:extLst>
              <a:ext uri="{FF2B5EF4-FFF2-40B4-BE49-F238E27FC236}">
                <a16:creationId xmlns:a16="http://schemas.microsoft.com/office/drawing/2014/main" id="{51E57E86-9719-4848-B975-D25979B043AE}"/>
              </a:ext>
            </a:extLst>
          </p:cNvPr>
          <p:cNvSpPr>
            <a:spLocks noGrp="1"/>
          </p:cNvSpPr>
          <p:nvPr>
            <p:ph type="dt" sz="half" idx="10"/>
          </p:nvPr>
        </p:nvSpPr>
        <p:spPr/>
        <p:txBody>
          <a:bodyPr/>
          <a:lstStyle/>
          <a:p>
            <a:r>
              <a:rPr lang="sv-SE" dirty="0"/>
              <a:t>2018-12-11</a:t>
            </a:r>
          </a:p>
        </p:txBody>
      </p:sp>
      <p:sp>
        <p:nvSpPr>
          <p:cNvPr id="4" name="Platshållare för sidfot 3">
            <a:extLst>
              <a:ext uri="{FF2B5EF4-FFF2-40B4-BE49-F238E27FC236}">
                <a16:creationId xmlns:a16="http://schemas.microsoft.com/office/drawing/2014/main" id="{EB8DE638-7BBC-45F6-AE37-550D42C5DF29}"/>
              </a:ext>
            </a:extLst>
          </p:cNvPr>
          <p:cNvSpPr>
            <a:spLocks noGrp="1"/>
          </p:cNvSpPr>
          <p:nvPr>
            <p:ph type="ftr" sz="quarter" idx="11"/>
          </p:nvPr>
        </p:nvSpPr>
        <p:spPr/>
        <p:txBody>
          <a:bodyPr/>
          <a:lstStyle/>
          <a:p>
            <a:endParaRPr lang="sv-SE" dirty="0"/>
          </a:p>
          <a:p>
            <a:r>
              <a:rPr lang="sv-SE" dirty="0"/>
              <a:t>Seminarium Aktuellt om solel - BeBo</a:t>
            </a:r>
          </a:p>
          <a:p>
            <a:r>
              <a:rPr lang="sv-SE" dirty="0"/>
              <a:t> </a:t>
            </a:r>
          </a:p>
        </p:txBody>
      </p:sp>
      <p:graphicFrame>
        <p:nvGraphicFramePr>
          <p:cNvPr id="5" name="Chart 6">
            <a:extLst>
              <a:ext uri="{FF2B5EF4-FFF2-40B4-BE49-F238E27FC236}">
                <a16:creationId xmlns:a16="http://schemas.microsoft.com/office/drawing/2014/main" id="{C4179404-9F11-4B66-ABB8-AEBB83B6744E}"/>
              </a:ext>
            </a:extLst>
          </p:cNvPr>
          <p:cNvGraphicFramePr/>
          <p:nvPr>
            <p:extLst>
              <p:ext uri="{D42A27DB-BD31-4B8C-83A1-F6EECF244321}">
                <p14:modId xmlns:p14="http://schemas.microsoft.com/office/powerpoint/2010/main" val="2517284116"/>
              </p:ext>
            </p:extLst>
          </p:nvPr>
        </p:nvGraphicFramePr>
        <p:xfrm>
          <a:off x="2710926" y="2302136"/>
          <a:ext cx="6486861" cy="41954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2032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22626129-A67A-4784-BFB7-3322AD385702}"/>
              </a:ext>
            </a:extLst>
          </p:cNvPr>
          <p:cNvSpPr>
            <a:spLocks noGrp="1"/>
          </p:cNvSpPr>
          <p:nvPr>
            <p:ph sz="quarter" idx="13"/>
          </p:nvPr>
        </p:nvSpPr>
        <p:spPr>
          <a:xfrm>
            <a:off x="334963" y="2968983"/>
            <a:ext cx="11485564" cy="3408399"/>
          </a:xfrm>
        </p:spPr>
        <p:txBody>
          <a:bodyPr>
            <a:normAutofit lnSpcReduction="10000"/>
          </a:bodyPr>
          <a:lstStyle/>
          <a:p>
            <a:pPr marL="0" indent="0">
              <a:buNone/>
            </a:pPr>
            <a:r>
              <a:rPr lang="sv-SE" dirty="0"/>
              <a:t>Beräkningar utförs för </a:t>
            </a:r>
          </a:p>
          <a:p>
            <a:r>
              <a:rPr lang="sv-SE" dirty="0"/>
              <a:t>Olika lutningar och orientering av solceller för ett antal typbyggnader och geografiska orter</a:t>
            </a:r>
          </a:p>
          <a:p>
            <a:pPr marL="0" indent="0">
              <a:buNone/>
            </a:pPr>
            <a:endParaRPr lang="sv-SE" dirty="0"/>
          </a:p>
          <a:p>
            <a:r>
              <a:rPr lang="sv-SE" dirty="0"/>
              <a:t>För lönsamhetskalkyl finns verktyget ”Investeringskalkyl för solceller” upprättad av Mälardalens högskola som kan användas </a:t>
            </a:r>
          </a:p>
          <a:p>
            <a:pPr marL="0" indent="0">
              <a:buNone/>
            </a:pPr>
            <a:endParaRPr lang="sv-SE" dirty="0"/>
          </a:p>
          <a:p>
            <a:r>
              <a:rPr lang="sv-SE" dirty="0"/>
              <a:t>Resultatet visar optimalt producerad solel för en optimal solcellsarea</a:t>
            </a:r>
          </a:p>
          <a:p>
            <a:pPr marL="0" indent="0">
              <a:buNone/>
            </a:pPr>
            <a:endParaRPr lang="sv-SE" dirty="0"/>
          </a:p>
          <a:p>
            <a:pPr marL="0" indent="0">
              <a:buNone/>
            </a:pPr>
            <a:endParaRPr lang="sv-SE" dirty="0"/>
          </a:p>
          <a:p>
            <a:pPr marL="0" indent="0">
              <a:buNone/>
            </a:pPr>
            <a:endParaRPr lang="sv-SE" dirty="0"/>
          </a:p>
          <a:p>
            <a:endParaRPr lang="sv-SE" dirty="0"/>
          </a:p>
          <a:p>
            <a:endParaRPr lang="sv-SE" dirty="0"/>
          </a:p>
          <a:p>
            <a:endParaRPr lang="sv-SE" dirty="0"/>
          </a:p>
          <a:p>
            <a:endParaRPr lang="sv-SE" dirty="0"/>
          </a:p>
        </p:txBody>
      </p:sp>
      <p:sp>
        <p:nvSpPr>
          <p:cNvPr id="6" name="Rubrik 5">
            <a:extLst>
              <a:ext uri="{FF2B5EF4-FFF2-40B4-BE49-F238E27FC236}">
                <a16:creationId xmlns:a16="http://schemas.microsoft.com/office/drawing/2014/main" id="{81E555D2-B357-4230-941F-0B160B0BC391}"/>
              </a:ext>
            </a:extLst>
          </p:cNvPr>
          <p:cNvSpPr>
            <a:spLocks noGrp="1"/>
          </p:cNvSpPr>
          <p:nvPr>
            <p:ph type="title"/>
          </p:nvPr>
        </p:nvSpPr>
        <p:spPr/>
        <p:txBody>
          <a:bodyPr/>
          <a:lstStyle/>
          <a:p>
            <a:pPr algn="ctr"/>
            <a:r>
              <a:rPr lang="sv-SE" dirty="0"/>
              <a:t>Beräkning av nyckeltal för optimal dimensionering av solel</a:t>
            </a:r>
          </a:p>
        </p:txBody>
      </p:sp>
      <p:sp>
        <p:nvSpPr>
          <p:cNvPr id="13" name="Rektangel 12">
            <a:extLst>
              <a:ext uri="{FF2B5EF4-FFF2-40B4-BE49-F238E27FC236}">
                <a16:creationId xmlns:a16="http://schemas.microsoft.com/office/drawing/2014/main" id="{07EAE744-F718-4820-A376-714C7D0B8CA0}"/>
              </a:ext>
            </a:extLst>
          </p:cNvPr>
          <p:cNvSpPr/>
          <p:nvPr/>
        </p:nvSpPr>
        <p:spPr>
          <a:xfrm>
            <a:off x="415104" y="6551423"/>
            <a:ext cx="1290738" cy="369332"/>
          </a:xfrm>
          <a:prstGeom prst="rect">
            <a:avLst/>
          </a:prstGeom>
        </p:spPr>
        <p:txBody>
          <a:bodyPr wrap="none">
            <a:spAutoFit/>
          </a:bodyPr>
          <a:lstStyle/>
          <a:p>
            <a:r>
              <a:rPr lang="sv-SE" dirty="0"/>
              <a:t>2018-12-11</a:t>
            </a:r>
          </a:p>
        </p:txBody>
      </p:sp>
      <p:sp>
        <p:nvSpPr>
          <p:cNvPr id="14" name="Rektangel 13">
            <a:extLst>
              <a:ext uri="{FF2B5EF4-FFF2-40B4-BE49-F238E27FC236}">
                <a16:creationId xmlns:a16="http://schemas.microsoft.com/office/drawing/2014/main" id="{5A9A1FF4-0210-41D1-B20D-9FC26272CACF}"/>
              </a:ext>
            </a:extLst>
          </p:cNvPr>
          <p:cNvSpPr/>
          <p:nvPr/>
        </p:nvSpPr>
        <p:spPr>
          <a:xfrm>
            <a:off x="4576494" y="6498880"/>
            <a:ext cx="3967753" cy="369332"/>
          </a:xfrm>
          <a:prstGeom prst="rect">
            <a:avLst/>
          </a:prstGeom>
        </p:spPr>
        <p:txBody>
          <a:bodyPr wrap="none">
            <a:spAutoFit/>
          </a:bodyPr>
          <a:lstStyle/>
          <a:p>
            <a:r>
              <a:rPr lang="sv-SE" dirty="0"/>
              <a:t>Seminarium Aktuellt om solel - BeBo</a:t>
            </a:r>
          </a:p>
        </p:txBody>
      </p:sp>
    </p:spTree>
    <p:extLst>
      <p:ext uri="{BB962C8B-B14F-4D97-AF65-F5344CB8AC3E}">
        <p14:creationId xmlns:p14="http://schemas.microsoft.com/office/powerpoint/2010/main" val="18016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BeBo_Colors">
      <a:dk1>
        <a:sysClr val="windowText" lastClr="000000"/>
      </a:dk1>
      <a:lt1>
        <a:sysClr val="window" lastClr="FFFFFF"/>
      </a:lt1>
      <a:dk2>
        <a:srgbClr val="222222"/>
      </a:dk2>
      <a:lt2>
        <a:srgbClr val="F2F2F2"/>
      </a:lt2>
      <a:accent1>
        <a:srgbClr val="F69240"/>
      </a:accent1>
      <a:accent2>
        <a:srgbClr val="FCD5B5"/>
      </a:accent2>
      <a:accent3>
        <a:srgbClr val="3F3F3F"/>
      </a:accent3>
      <a:accent4>
        <a:srgbClr val="8B8B8B"/>
      </a:accent4>
      <a:accent5>
        <a:srgbClr val="E5E5E5"/>
      </a:accent5>
      <a:accent6>
        <a:srgbClr val="BD0D2E"/>
      </a:accent6>
      <a:hlink>
        <a:srgbClr val="7030A0"/>
      </a:hlink>
      <a:folHlink>
        <a:srgbClr val="BD0D2E"/>
      </a:folHlink>
    </a:clrScheme>
    <a:fontScheme name="BeBo_Fonts">
      <a:majorFont>
        <a:latin typeface="Verdan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09-07 PPTmall Skiss 03.potx" id="{97BB1698-E747-413F-931C-819F1F5EC273}" vid="{464B4A3B-C639-47E0-9B60-F3BF72420F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BeBo_PPTmall_v1 (002)</Template>
  <TotalTime>6022</TotalTime>
  <Words>1661</Words>
  <Application>Microsoft Office PowerPoint</Application>
  <PresentationFormat>Bredbild</PresentationFormat>
  <Paragraphs>283</Paragraphs>
  <Slides>16</Slides>
  <Notes>16</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16</vt:i4>
      </vt:variant>
    </vt:vector>
  </HeadingPairs>
  <TitlesOfParts>
    <vt:vector size="22" baseType="lpstr">
      <vt:lpstr>Arial</vt:lpstr>
      <vt:lpstr>Calibri</vt:lpstr>
      <vt:lpstr>Georgia</vt:lpstr>
      <vt:lpstr>Montserrat</vt:lpstr>
      <vt:lpstr>Verdana</vt:lpstr>
      <vt:lpstr>Office-tema</vt:lpstr>
      <vt:lpstr>Tilläggsförstudietillgodoräkna solel i BBR 25</vt:lpstr>
      <vt:lpstr>Mål och syfte</vt:lpstr>
      <vt:lpstr> Intresserade företag och organisationer   </vt:lpstr>
      <vt:lpstr>Behov hos intresserade aktörer</vt:lpstr>
      <vt:lpstr> Målgrupper</vt:lpstr>
      <vt:lpstr>Beräkning av nyckeltal för egenanvänd solel</vt:lpstr>
      <vt:lpstr>Egenanvändning/A-temp och installerad effekt för olika orienteringar och lutningar av solceller</vt:lpstr>
      <vt:lpstr>Procentuell grad av egenanvändning för installerad eleffekt vid olika orienteringar, lutningar och fastighetselbehov</vt:lpstr>
      <vt:lpstr>Beräkning av nyckeltal för optimal dimensionering av solel</vt:lpstr>
      <vt:lpstr> Visualisering av optimal dimensionering av solel Förslag från Skanska Teknik</vt:lpstr>
      <vt:lpstr> Visualisering av optimal dimensionering av solel Förslag från Skanska Teknik</vt:lpstr>
      <vt:lpstr> Visualisering av nyckeltal för optimal dimensionering av solel Förslag från Skanska Teknik</vt:lpstr>
      <vt:lpstr> Fastighetsdata för beräkningar </vt:lpstr>
      <vt:lpstr>Fastighetsdata kan tillhandahållas av Stockholmshem och Svenska Bostäder</vt:lpstr>
      <vt:lpstr>Vägledning för beräkning av nyckeltal   </vt:lpstr>
      <vt:lpstr>Ansökan E2B2 (april 2019) eller SBUF</vt:lpstr>
    </vt:vector>
  </TitlesOfParts>
  <Company>WSP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Rubrik</dc:title>
  <dc:creator>Karlsson, Emma</dc:creator>
  <cp:lastModifiedBy>Bratt, Margot</cp:lastModifiedBy>
  <cp:revision>149</cp:revision>
  <dcterms:created xsi:type="dcterms:W3CDTF">2017-09-07T15:25:31Z</dcterms:created>
  <dcterms:modified xsi:type="dcterms:W3CDTF">2018-12-13T01:11:57Z</dcterms:modified>
</cp:coreProperties>
</file>